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aleway"/>
      <p:regular r:id="rId46"/>
      <p:bold r:id="rId47"/>
      <p:italic r:id="rId48"/>
      <p:boldItalic r:id="rId49"/>
    </p:embeddedFont>
    <p:embeddedFont>
      <p:font typeface="Lato"/>
      <p:regular r:id="rId50"/>
      <p:bold r:id="rId51"/>
      <p:italic r:id="rId52"/>
      <p:boldItalic r:id="rId53"/>
    </p:embeddedFont>
    <p:embeddedFont>
      <p:font typeface="Oswald"/>
      <p:regular r:id="rId54"/>
      <p:bold r:id="rId55"/>
    </p:embeddedFont>
    <p:embeddedFont>
      <p:font typeface="Tiro Devanagari Hindi"/>
      <p:regular r:id="rId56"/>
      <p: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5C737A9-55C6-4081-A13F-0F9C120FFE25}">
  <a:tblStyle styleId="{C5C737A9-55C6-4081-A13F-0F9C120FFE2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aleway-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5.xml"/><Relationship Id="rId55" Type="http://schemas.openxmlformats.org/officeDocument/2006/relationships/font" Target="fonts/Oswald-bold.fntdata"/><Relationship Id="rId10" Type="http://schemas.openxmlformats.org/officeDocument/2006/relationships/slide" Target="slides/slide4.xml"/><Relationship Id="rId54" Type="http://schemas.openxmlformats.org/officeDocument/2006/relationships/font" Target="fonts/Oswald-regular.fntdata"/><Relationship Id="rId13" Type="http://schemas.openxmlformats.org/officeDocument/2006/relationships/slide" Target="slides/slide7.xml"/><Relationship Id="rId57" Type="http://schemas.openxmlformats.org/officeDocument/2006/relationships/font" Target="fonts/TiroDevanagariHindi-italic.fntdata"/><Relationship Id="rId12" Type="http://schemas.openxmlformats.org/officeDocument/2006/relationships/slide" Target="slides/slide6.xml"/><Relationship Id="rId56" Type="http://schemas.openxmlformats.org/officeDocument/2006/relationships/font" Target="fonts/TiroDevanagariHindi-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1f4caf473f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31f4caf473f_0_6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1f4caf473f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31f4caf473f_0_8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1f4caf473f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31f4caf473f_0_10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1f4caf473f_0_1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31f4caf473f_0_1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f4caf473f_0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31f4caf473f_0_1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1f4caf473f_0_1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31f4caf473f_0_15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1f4caf473f_0_1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31f4caf473f_0_17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1f4caf473f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31f4caf473f_0_18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1f4caf473f_0_2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31f4caf473f_0_20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1c5e26b0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1c5e26b0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0bb4bfd7c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0bb4bfd7c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bbc87be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1bbc87be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1bbc87be9a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1bbc87be9a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1bbc87be9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1bbc87be9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1bbc87be9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1bbc87be9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1c5e26b0e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1c5e26b0e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a471ea29d1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a471ea29d1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1c5e26b0e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1c5e26b0e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1c5e26b0e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1c5e26b0e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1c5e26b0e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1c5e26b0e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1c5e26b0e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1c5e26b0e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05d49e2d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05d49e2d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1c5e26b0e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1c5e26b0e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1c5e26b0e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1c5e26b0e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1c5e26b0e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1c5e26b0e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a471ea29d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a471ea29d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1c5e26b0e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1c5e26b0e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1c5e26b0e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1c5e26b0e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1c5e26b0e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1c5e26b0e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14dc72d333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14dc72d333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1c86525d7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1c86525d7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1a9e22f69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1a9e22f69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14dc72d333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14dc72d333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f4caf47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31f4caf473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f4caf473f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31f4caf473f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1f4caf473f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31f4caf473f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1f4caf473f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31f4caf473f_0_5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drive.google.com/drive/folders/1EeJiJuJExTNfafaVHfxkgxdQC8w1dygx?usp=drive_lin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13.jpg"/><Relationship Id="rId4" Type="http://schemas.openxmlformats.org/officeDocument/2006/relationships/image" Target="../media/image1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idx="4294967295" type="ctrTitle"/>
          </p:nvPr>
        </p:nvSpPr>
        <p:spPr>
          <a:xfrm>
            <a:off x="1043200" y="1303525"/>
            <a:ext cx="6694200" cy="166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3500">
                <a:latin typeface="Arial"/>
                <a:ea typeface="Arial"/>
                <a:cs typeface="Arial"/>
                <a:sym typeface="Arial"/>
              </a:rPr>
              <a:t>            </a:t>
            </a:r>
            <a:r>
              <a:rPr lang="en-GB" sz="3500">
                <a:latin typeface="Oswald"/>
                <a:ea typeface="Oswald"/>
                <a:cs typeface="Oswald"/>
                <a:sym typeface="Oswald"/>
              </a:rPr>
              <a:t>                 Computer Vision </a:t>
            </a:r>
            <a:endParaRPr b="0" sz="3000">
              <a:latin typeface="Arial"/>
              <a:ea typeface="Arial"/>
              <a:cs typeface="Arial"/>
              <a:sym typeface="Arial"/>
            </a:endParaRPr>
          </a:p>
          <a:p>
            <a:pPr indent="0" lvl="0" marL="0" rtl="0" algn="r">
              <a:spcBef>
                <a:spcPts val="0"/>
              </a:spcBef>
              <a:spcAft>
                <a:spcPts val="0"/>
              </a:spcAft>
              <a:buNone/>
            </a:pPr>
            <a:r>
              <a:rPr b="0" lang="en-GB" sz="1900">
                <a:latin typeface="Oswald"/>
                <a:ea typeface="Oswald"/>
                <a:cs typeface="Oswald"/>
                <a:sym typeface="Oswald"/>
              </a:rPr>
              <a:t>                                                          </a:t>
            </a:r>
            <a:r>
              <a:rPr b="0" lang="en-GB" sz="1500">
                <a:latin typeface="Oswald"/>
                <a:ea typeface="Oswald"/>
                <a:cs typeface="Oswald"/>
                <a:sym typeface="Oswald"/>
              </a:rPr>
              <a:t>  (Medical Imaging - Breast Tumor Classification)</a:t>
            </a:r>
            <a:endParaRPr b="0" sz="1500">
              <a:latin typeface="Oswald"/>
              <a:ea typeface="Oswald"/>
              <a:cs typeface="Oswald"/>
              <a:sym typeface="Oswald"/>
            </a:endParaRPr>
          </a:p>
          <a:p>
            <a:pPr indent="0" lvl="0" marL="0" rtl="0" algn="l">
              <a:spcBef>
                <a:spcPts val="0"/>
              </a:spcBef>
              <a:spcAft>
                <a:spcPts val="0"/>
              </a:spcAft>
              <a:buNone/>
            </a:pPr>
            <a:r>
              <a:t/>
            </a:r>
            <a:endParaRPr b="0" sz="2900">
              <a:latin typeface="Arial"/>
              <a:ea typeface="Arial"/>
              <a:cs typeface="Arial"/>
              <a:sym typeface="Arial"/>
            </a:endParaRPr>
          </a:p>
        </p:txBody>
      </p:sp>
      <p:pic>
        <p:nvPicPr>
          <p:cNvPr id="177" name="Google Shape;177;p18"/>
          <p:cNvPicPr preferRelativeResize="0"/>
          <p:nvPr/>
        </p:nvPicPr>
        <p:blipFill>
          <a:blip r:embed="rId3">
            <a:alphaModFix/>
          </a:blip>
          <a:stretch>
            <a:fillRect/>
          </a:stretch>
        </p:blipFill>
        <p:spPr>
          <a:xfrm>
            <a:off x="7814750" y="520350"/>
            <a:ext cx="1171575" cy="695325"/>
          </a:xfrm>
          <a:prstGeom prst="rect">
            <a:avLst/>
          </a:prstGeom>
          <a:noFill/>
          <a:ln>
            <a:noFill/>
          </a:ln>
        </p:spPr>
      </p:pic>
      <p:pic>
        <p:nvPicPr>
          <p:cNvPr id="178" name="Google Shape;178;p18"/>
          <p:cNvPicPr preferRelativeResize="0"/>
          <p:nvPr/>
        </p:nvPicPr>
        <p:blipFill rotWithShape="1">
          <a:blip r:embed="rId4">
            <a:alphaModFix/>
          </a:blip>
          <a:srcRect b="43121" l="0" r="0" t="30170"/>
          <a:stretch/>
        </p:blipFill>
        <p:spPr>
          <a:xfrm>
            <a:off x="8475" y="3769750"/>
            <a:ext cx="9134399" cy="1373750"/>
          </a:xfrm>
          <a:prstGeom prst="rect">
            <a:avLst/>
          </a:prstGeom>
          <a:noFill/>
          <a:ln cap="flat" cmpd="sng" w="9525">
            <a:solidFill>
              <a:srgbClr val="000000"/>
            </a:solidFill>
            <a:prstDash val="solid"/>
            <a:round/>
            <a:headEnd len="sm" w="sm" type="none"/>
            <a:tailEnd len="sm" w="sm" type="none"/>
          </a:ln>
        </p:spPr>
      </p:pic>
      <p:cxnSp>
        <p:nvCxnSpPr>
          <p:cNvPr id="179" name="Google Shape;179;p18"/>
          <p:cNvCxnSpPr/>
          <p:nvPr/>
        </p:nvCxnSpPr>
        <p:spPr>
          <a:xfrm>
            <a:off x="2175" y="3766900"/>
            <a:ext cx="91344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27"/>
          <p:cNvPicPr preferRelativeResize="0"/>
          <p:nvPr/>
        </p:nvPicPr>
        <p:blipFill rotWithShape="1">
          <a:blip r:embed="rId3">
            <a:alphaModFix/>
          </a:blip>
          <a:srcRect b="0" l="0" r="0" t="0"/>
          <a:stretch/>
        </p:blipFill>
        <p:spPr>
          <a:xfrm>
            <a:off x="152400" y="439200"/>
            <a:ext cx="8821725" cy="45519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28"/>
          <p:cNvPicPr preferRelativeResize="0"/>
          <p:nvPr/>
        </p:nvPicPr>
        <p:blipFill rotWithShape="1">
          <a:blip r:embed="rId3">
            <a:alphaModFix/>
          </a:blip>
          <a:srcRect b="0" l="0" r="0" t="0"/>
          <a:stretch/>
        </p:blipFill>
        <p:spPr>
          <a:xfrm>
            <a:off x="613000" y="474425"/>
            <a:ext cx="7656525" cy="4579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190250" y="529725"/>
            <a:ext cx="7362900" cy="53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2600"/>
              <a:buNone/>
            </a:pPr>
            <a:r>
              <a:rPr lang="en-GB" sz="1900">
                <a:solidFill>
                  <a:srgbClr val="000000"/>
                </a:solidFill>
                <a:latin typeface="Tiro Devanagari Hindi"/>
                <a:ea typeface="Tiro Devanagari Hindi"/>
                <a:cs typeface="Tiro Devanagari Hindi"/>
                <a:sym typeface="Tiro Devanagari Hindi"/>
              </a:rPr>
              <a:t>2.  Brain Tumor Segmentation Based on an Improved U-Net(</a:t>
            </a:r>
            <a:r>
              <a:rPr b="0" lang="en-GB" sz="1600">
                <a:solidFill>
                  <a:srgbClr val="0000FF"/>
                </a:solidFill>
                <a:latin typeface="Tiro Devanagari Hindi"/>
                <a:ea typeface="Tiro Devanagari Hindi"/>
                <a:cs typeface="Tiro Devanagari Hindi"/>
                <a:sym typeface="Tiro Devanagari Hindi"/>
              </a:rPr>
              <a:t>2022</a:t>
            </a:r>
            <a:r>
              <a:rPr lang="en-GB" sz="1900">
                <a:solidFill>
                  <a:srgbClr val="000000"/>
                </a:solidFill>
                <a:latin typeface="Tiro Devanagari Hindi"/>
                <a:ea typeface="Tiro Devanagari Hindi"/>
                <a:cs typeface="Tiro Devanagari Hindi"/>
                <a:sym typeface="Tiro Devanagari Hindi"/>
              </a:rPr>
              <a:t>)</a:t>
            </a:r>
            <a:endParaRPr sz="2900">
              <a:latin typeface="Arial"/>
              <a:ea typeface="Arial"/>
              <a:cs typeface="Arial"/>
              <a:sym typeface="Arial"/>
            </a:endParaRPr>
          </a:p>
        </p:txBody>
      </p:sp>
      <p:sp>
        <p:nvSpPr>
          <p:cNvPr id="249" name="Google Shape;249;p29"/>
          <p:cNvSpPr txBox="1"/>
          <p:nvPr>
            <p:ph idx="1" type="body"/>
          </p:nvPr>
        </p:nvSpPr>
        <p:spPr>
          <a:xfrm>
            <a:off x="295925" y="1167275"/>
            <a:ext cx="8725200" cy="3863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GB">
                <a:solidFill>
                  <a:schemeClr val="dk2"/>
                </a:solidFill>
                <a:latin typeface="Tiro Devanagari Hindi"/>
                <a:ea typeface="Tiro Devanagari Hindi"/>
                <a:cs typeface="Tiro Devanagari Hindi"/>
                <a:sym typeface="Tiro Devanagari Hindi"/>
              </a:rPr>
              <a:t>Researchers: Published by BMC Medical Imaging in 2022, led by a team from medical imaging research groups.</a:t>
            </a:r>
            <a:endParaRPr>
              <a:solidFill>
                <a:schemeClr val="dk2"/>
              </a:solidFill>
              <a:latin typeface="Tiro Devanagari Hindi"/>
              <a:ea typeface="Tiro Devanagari Hindi"/>
              <a:cs typeface="Tiro Devanagari Hindi"/>
              <a:sym typeface="Tiro Devanagari Hindi"/>
            </a:endParaRPr>
          </a:p>
          <a:p>
            <a:pPr indent="-311150" lvl="0" marL="457200" rtl="0" algn="l">
              <a:lnSpc>
                <a:spcPct val="115000"/>
              </a:lnSpc>
              <a:spcBef>
                <a:spcPts val="1600"/>
              </a:spcBef>
              <a:spcAft>
                <a:spcPts val="0"/>
              </a:spcAft>
              <a:buClr>
                <a:srgbClr val="000000"/>
              </a:buClr>
              <a:buSzPts val="1300"/>
              <a:buFont typeface="Arial"/>
              <a:buChar char="●"/>
            </a:pPr>
            <a:r>
              <a:rPr b="1" lang="en-GB">
                <a:solidFill>
                  <a:srgbClr val="000000"/>
                </a:solidFill>
                <a:latin typeface="Tiro Devanagari Hindi"/>
                <a:ea typeface="Tiro Devanagari Hindi"/>
                <a:cs typeface="Tiro Devanagari Hindi"/>
                <a:sym typeface="Tiro Devanagari Hindi"/>
              </a:rPr>
              <a:t>Aim:</a:t>
            </a:r>
            <a:r>
              <a:rPr lang="en-GB">
                <a:solidFill>
                  <a:srgbClr val="000000"/>
                </a:solidFill>
                <a:latin typeface="Tiro Devanagari Hindi"/>
                <a:ea typeface="Tiro Devanagari Hindi"/>
                <a:cs typeface="Tiro Devanagari Hindi"/>
                <a:sym typeface="Tiro Devanagari Hindi"/>
              </a:rPr>
              <a:t> To enhance segmentation performance in MRI scans by improving the U-Net architecture for better detection of tumor boundaries.</a:t>
            </a:r>
            <a:endParaRPr>
              <a:solidFill>
                <a:srgbClr val="000000"/>
              </a:solidFill>
              <a:latin typeface="Tiro Devanagari Hindi"/>
              <a:ea typeface="Tiro Devanagari Hindi"/>
              <a:cs typeface="Tiro Devanagari Hindi"/>
              <a:sym typeface="Tiro Devanagari Hindi"/>
            </a:endParaRPr>
          </a:p>
          <a:p>
            <a:pPr indent="-311150" lvl="0" marL="457200" rtl="0" algn="l">
              <a:lnSpc>
                <a:spcPct val="115000"/>
              </a:lnSpc>
              <a:spcBef>
                <a:spcPts val="0"/>
              </a:spcBef>
              <a:spcAft>
                <a:spcPts val="0"/>
              </a:spcAft>
              <a:buClr>
                <a:srgbClr val="000000"/>
              </a:buClr>
              <a:buSzPts val="1300"/>
              <a:buFont typeface="Arial"/>
              <a:buChar char="●"/>
            </a:pPr>
            <a:r>
              <a:rPr b="1" lang="en-GB">
                <a:solidFill>
                  <a:srgbClr val="000000"/>
                </a:solidFill>
                <a:latin typeface="Tiro Devanagari Hindi"/>
                <a:ea typeface="Tiro Devanagari Hindi"/>
                <a:cs typeface="Tiro Devanagari Hindi"/>
                <a:sym typeface="Tiro Devanagari Hindi"/>
              </a:rPr>
              <a:t>Objective:</a:t>
            </a:r>
            <a:r>
              <a:rPr lang="en-GB">
                <a:solidFill>
                  <a:srgbClr val="000000"/>
                </a:solidFill>
                <a:latin typeface="Tiro Devanagari Hindi"/>
                <a:ea typeface="Tiro Devanagari Hindi"/>
                <a:cs typeface="Tiro Devanagari Hindi"/>
                <a:sym typeface="Tiro Devanagari Hindi"/>
              </a:rPr>
              <a:t> Address limitations of traditional U-Net, such as insufficient feature extraction and poor edge preservation.</a:t>
            </a:r>
            <a:endParaRPr>
              <a:solidFill>
                <a:srgbClr val="000000"/>
              </a:solidFill>
              <a:latin typeface="Tiro Devanagari Hindi"/>
              <a:ea typeface="Tiro Devanagari Hindi"/>
              <a:cs typeface="Tiro Devanagari Hindi"/>
              <a:sym typeface="Tiro Devanagari Hindi"/>
            </a:endParaRPr>
          </a:p>
          <a:p>
            <a:pPr indent="-311150" lvl="0" marL="457200" rtl="0" algn="l">
              <a:lnSpc>
                <a:spcPct val="115000"/>
              </a:lnSpc>
              <a:spcBef>
                <a:spcPts val="0"/>
              </a:spcBef>
              <a:spcAft>
                <a:spcPts val="0"/>
              </a:spcAft>
              <a:buClr>
                <a:srgbClr val="000000"/>
              </a:buClr>
              <a:buSzPts val="1300"/>
              <a:buFont typeface="Tiro Devanagari Hindi"/>
              <a:buChar char="●"/>
            </a:pPr>
            <a:r>
              <a:rPr b="1" lang="en-GB">
                <a:solidFill>
                  <a:srgbClr val="000000"/>
                </a:solidFill>
                <a:latin typeface="Tiro Devanagari Hindi"/>
                <a:ea typeface="Tiro Devanagari Hindi"/>
                <a:cs typeface="Tiro Devanagari Hindi"/>
                <a:sym typeface="Tiro Devanagari Hindi"/>
              </a:rPr>
              <a:t>Methodology:</a:t>
            </a:r>
            <a:endParaRPr b="1">
              <a:solidFill>
                <a:srgbClr val="000000"/>
              </a:solidFill>
              <a:latin typeface="Tiro Devanagari Hindi"/>
              <a:ea typeface="Tiro Devanagari Hindi"/>
              <a:cs typeface="Tiro Devanagari Hindi"/>
              <a:sym typeface="Tiro Devanagari Hindi"/>
            </a:endParaRPr>
          </a:p>
          <a:p>
            <a:pPr indent="-311150" lvl="1" marL="914400" rtl="0" algn="l">
              <a:lnSpc>
                <a:spcPct val="115000"/>
              </a:lnSpc>
              <a:spcBef>
                <a:spcPts val="0"/>
              </a:spcBef>
              <a:spcAft>
                <a:spcPts val="0"/>
              </a:spcAft>
              <a:buClr>
                <a:srgbClr val="000000"/>
              </a:buClr>
              <a:buSzPts val="1300"/>
              <a:buFont typeface="Arial"/>
              <a:buChar char="○"/>
            </a:pPr>
            <a:r>
              <a:rPr lang="en-GB" sz="1300">
                <a:solidFill>
                  <a:srgbClr val="000000"/>
                </a:solidFill>
                <a:latin typeface="Tiro Devanagari Hindi"/>
                <a:ea typeface="Tiro Devanagari Hindi"/>
                <a:cs typeface="Tiro Devanagari Hindi"/>
                <a:sym typeface="Tiro Devanagari Hindi"/>
              </a:rPr>
              <a:t>Developed an </a:t>
            </a:r>
            <a:r>
              <a:rPr b="1" lang="en-GB" sz="1300">
                <a:solidFill>
                  <a:srgbClr val="000000"/>
                </a:solidFill>
                <a:latin typeface="Tiro Devanagari Hindi"/>
                <a:ea typeface="Tiro Devanagari Hindi"/>
                <a:cs typeface="Tiro Devanagari Hindi"/>
                <a:sym typeface="Tiro Devanagari Hindi"/>
              </a:rPr>
              <a:t>SCU-Net</a:t>
            </a:r>
            <a:r>
              <a:rPr lang="en-GB" sz="1300">
                <a:solidFill>
                  <a:srgbClr val="000000"/>
                </a:solidFill>
                <a:latin typeface="Tiro Devanagari Hindi"/>
                <a:ea typeface="Tiro Devanagari Hindi"/>
                <a:cs typeface="Tiro Devanagari Hindi"/>
                <a:sym typeface="Tiro Devanagari Hindi"/>
              </a:rPr>
              <a:t> model that incorporates </a:t>
            </a:r>
            <a:r>
              <a:rPr b="1" lang="en-GB" sz="1300">
                <a:solidFill>
                  <a:srgbClr val="000000"/>
                </a:solidFill>
                <a:latin typeface="Tiro Devanagari Hindi"/>
                <a:ea typeface="Tiro Devanagari Hindi"/>
                <a:cs typeface="Tiro Devanagari Hindi"/>
                <a:sym typeface="Tiro Devanagari Hindi"/>
              </a:rPr>
              <a:t>Hybrid Dilated Convolutions (HDC)</a:t>
            </a:r>
            <a:r>
              <a:rPr lang="en-GB" sz="1300">
                <a:solidFill>
                  <a:srgbClr val="000000"/>
                </a:solidFill>
                <a:latin typeface="Tiro Devanagari Hindi"/>
                <a:ea typeface="Tiro Devanagari Hindi"/>
                <a:cs typeface="Tiro Devanagari Hindi"/>
                <a:sym typeface="Tiro Devanagari Hindi"/>
              </a:rPr>
              <a:t> to increase the receptive field without losing resolution.</a:t>
            </a:r>
            <a:endParaRPr sz="1300">
              <a:solidFill>
                <a:srgbClr val="000000"/>
              </a:solidFill>
              <a:latin typeface="Tiro Devanagari Hindi"/>
              <a:ea typeface="Tiro Devanagari Hindi"/>
              <a:cs typeface="Tiro Devanagari Hindi"/>
              <a:sym typeface="Tiro Devanagari Hindi"/>
            </a:endParaRPr>
          </a:p>
          <a:p>
            <a:pPr indent="-311150" lvl="1" marL="914400" rtl="0" algn="l">
              <a:lnSpc>
                <a:spcPct val="115000"/>
              </a:lnSpc>
              <a:spcBef>
                <a:spcPts val="0"/>
              </a:spcBef>
              <a:spcAft>
                <a:spcPts val="0"/>
              </a:spcAft>
              <a:buClr>
                <a:srgbClr val="000000"/>
              </a:buClr>
              <a:buSzPts val="1300"/>
              <a:buFont typeface="Tiro Devanagari Hindi"/>
              <a:buChar char="○"/>
            </a:pPr>
            <a:r>
              <a:rPr lang="en-GB" sz="1300">
                <a:solidFill>
                  <a:srgbClr val="000000"/>
                </a:solidFill>
                <a:latin typeface="Tiro Devanagari Hindi"/>
                <a:ea typeface="Tiro Devanagari Hindi"/>
                <a:cs typeface="Tiro Devanagari Hindi"/>
                <a:sym typeface="Tiro Devanagari Hindi"/>
              </a:rPr>
              <a:t>Used a dual encoder-decoder setup to enhance feature extraction and refine segmentation boundaries.</a:t>
            </a:r>
            <a:endParaRPr sz="1300">
              <a:solidFill>
                <a:srgbClr val="000000"/>
              </a:solidFill>
              <a:latin typeface="Tiro Devanagari Hindi"/>
              <a:ea typeface="Tiro Devanagari Hindi"/>
              <a:cs typeface="Tiro Devanagari Hindi"/>
              <a:sym typeface="Tiro Devanagari Hindi"/>
            </a:endParaRPr>
          </a:p>
          <a:p>
            <a:pPr indent="-311150" lvl="1" marL="914400" rtl="0" algn="l">
              <a:lnSpc>
                <a:spcPct val="115000"/>
              </a:lnSpc>
              <a:spcBef>
                <a:spcPts val="0"/>
              </a:spcBef>
              <a:spcAft>
                <a:spcPts val="0"/>
              </a:spcAft>
              <a:buClr>
                <a:srgbClr val="000000"/>
              </a:buClr>
              <a:buSzPts val="1300"/>
              <a:buFont typeface="Tiro Devanagari Hindi"/>
              <a:buChar char="○"/>
            </a:pPr>
            <a:r>
              <a:rPr lang="en-GB" sz="1300">
                <a:solidFill>
                  <a:srgbClr val="000000"/>
                </a:solidFill>
                <a:latin typeface="Tiro Devanagari Hindi"/>
                <a:ea typeface="Tiro Devanagari Hindi"/>
                <a:cs typeface="Tiro Devanagari Hindi"/>
                <a:sym typeface="Tiro Devanagari Hindi"/>
              </a:rPr>
              <a:t>Applied advanced concatenation techniques to improve feature-sharing across layers.</a:t>
            </a:r>
            <a:endParaRPr sz="1300">
              <a:solidFill>
                <a:srgbClr val="000000"/>
              </a:solidFill>
              <a:latin typeface="Tiro Devanagari Hindi"/>
              <a:ea typeface="Tiro Devanagari Hindi"/>
              <a:cs typeface="Tiro Devanagari Hindi"/>
              <a:sym typeface="Tiro Devanagari Hindi"/>
            </a:endParaRPr>
          </a:p>
          <a:p>
            <a:pPr indent="-311150" lvl="0" marL="457200" rtl="0" algn="l">
              <a:lnSpc>
                <a:spcPct val="115000"/>
              </a:lnSpc>
              <a:spcBef>
                <a:spcPts val="0"/>
              </a:spcBef>
              <a:spcAft>
                <a:spcPts val="0"/>
              </a:spcAft>
              <a:buClr>
                <a:srgbClr val="000000"/>
              </a:buClr>
              <a:buSzPts val="1300"/>
              <a:buFont typeface="Arial"/>
              <a:buChar char="●"/>
            </a:pPr>
            <a:r>
              <a:rPr b="1" lang="en-GB">
                <a:solidFill>
                  <a:srgbClr val="000000"/>
                </a:solidFill>
                <a:latin typeface="Tiro Devanagari Hindi"/>
                <a:ea typeface="Tiro Devanagari Hindi"/>
                <a:cs typeface="Tiro Devanagari Hindi"/>
                <a:sym typeface="Tiro Devanagari Hindi"/>
              </a:rPr>
              <a:t>Technologies:</a:t>
            </a:r>
            <a:r>
              <a:rPr lang="en-GB">
                <a:solidFill>
                  <a:srgbClr val="000000"/>
                </a:solidFill>
                <a:latin typeface="Tiro Devanagari Hindi"/>
                <a:ea typeface="Tiro Devanagari Hindi"/>
                <a:cs typeface="Tiro Devanagari Hindi"/>
                <a:sym typeface="Tiro Devanagari Hindi"/>
              </a:rPr>
              <a:t> U-Net, HDC modules, ReLU activation, convolutional layers.</a:t>
            </a:r>
            <a:endParaRPr>
              <a:solidFill>
                <a:srgbClr val="000000"/>
              </a:solidFill>
              <a:latin typeface="Tiro Devanagari Hindi"/>
              <a:ea typeface="Tiro Devanagari Hindi"/>
              <a:cs typeface="Tiro Devanagari Hindi"/>
              <a:sym typeface="Tiro Devanagari Hindi"/>
            </a:endParaRPr>
          </a:p>
          <a:p>
            <a:pPr indent="-311150" lvl="0" marL="457200" rtl="0" algn="l">
              <a:lnSpc>
                <a:spcPct val="115000"/>
              </a:lnSpc>
              <a:spcBef>
                <a:spcPts val="0"/>
              </a:spcBef>
              <a:spcAft>
                <a:spcPts val="0"/>
              </a:spcAft>
              <a:buClr>
                <a:srgbClr val="000000"/>
              </a:buClr>
              <a:buSzPts val="1300"/>
              <a:buFont typeface="Arial"/>
              <a:buChar char="●"/>
            </a:pPr>
            <a:r>
              <a:rPr b="1" lang="en-GB">
                <a:solidFill>
                  <a:srgbClr val="000000"/>
                </a:solidFill>
                <a:latin typeface="Tiro Devanagari Hindi"/>
                <a:ea typeface="Tiro Devanagari Hindi"/>
                <a:cs typeface="Tiro Devanagari Hindi"/>
                <a:sym typeface="Tiro Devanagari Hindi"/>
              </a:rPr>
              <a:t>Outcome:</a:t>
            </a:r>
            <a:r>
              <a:rPr lang="en-GB">
                <a:solidFill>
                  <a:srgbClr val="000000"/>
                </a:solidFill>
                <a:latin typeface="Tiro Devanagari Hindi"/>
                <a:ea typeface="Tiro Devanagari Hindi"/>
                <a:cs typeface="Tiro Devanagari Hindi"/>
                <a:sym typeface="Tiro Devanagari Hindi"/>
              </a:rPr>
              <a:t> Achieved improved precision in delineating tumor edges and segmentation accuracy in noisy MRI datasets.</a:t>
            </a:r>
            <a:endParaRPr>
              <a:solidFill>
                <a:srgbClr val="000000"/>
              </a:solidFill>
              <a:latin typeface="Tiro Devanagari Hindi"/>
              <a:ea typeface="Tiro Devanagari Hindi"/>
              <a:cs typeface="Tiro Devanagari Hindi"/>
              <a:sym typeface="Tiro Devanagari Hindi"/>
            </a:endParaRPr>
          </a:p>
          <a:p>
            <a:pPr indent="0" lvl="0" marL="0" rtl="0" algn="just">
              <a:lnSpc>
                <a:spcPct val="115000"/>
              </a:lnSpc>
              <a:spcBef>
                <a:spcPts val="1200"/>
              </a:spcBef>
              <a:spcAft>
                <a:spcPts val="1600"/>
              </a:spcAft>
              <a:buSzPts val="1300"/>
              <a:buNone/>
            </a:pPr>
            <a:r>
              <a:t/>
            </a:r>
            <a:endParaRPr sz="1700">
              <a:solidFill>
                <a:schemeClr val="dk2"/>
              </a:solidFill>
              <a:latin typeface="Tiro Devanagari Hindi"/>
              <a:ea typeface="Tiro Devanagari Hindi"/>
              <a:cs typeface="Tiro Devanagari Hindi"/>
              <a:sym typeface="Tiro Devanagari Hind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190250" y="529725"/>
            <a:ext cx="7362900" cy="53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2600"/>
              <a:buNone/>
            </a:pPr>
            <a:r>
              <a:rPr lang="en-GB" sz="1900">
                <a:solidFill>
                  <a:srgbClr val="000000"/>
                </a:solidFill>
                <a:latin typeface="Tiro Devanagari Hindi"/>
                <a:ea typeface="Tiro Devanagari Hindi"/>
                <a:cs typeface="Tiro Devanagari Hindi"/>
                <a:sym typeface="Tiro Devanagari Hindi"/>
              </a:rPr>
              <a:t>3. Deep Learning Approaches for Brain Tumor Detection(</a:t>
            </a:r>
            <a:r>
              <a:rPr b="0" lang="en-GB" sz="1600">
                <a:solidFill>
                  <a:srgbClr val="0000FF"/>
                </a:solidFill>
                <a:latin typeface="Tiro Devanagari Hindi"/>
                <a:ea typeface="Tiro Devanagari Hindi"/>
                <a:cs typeface="Tiro Devanagari Hindi"/>
                <a:sym typeface="Tiro Devanagari Hindi"/>
              </a:rPr>
              <a:t>2021</a:t>
            </a:r>
            <a:r>
              <a:rPr lang="en-GB" sz="1900">
                <a:solidFill>
                  <a:srgbClr val="000000"/>
                </a:solidFill>
                <a:latin typeface="Tiro Devanagari Hindi"/>
                <a:ea typeface="Tiro Devanagari Hindi"/>
                <a:cs typeface="Tiro Devanagari Hindi"/>
                <a:sym typeface="Tiro Devanagari Hindi"/>
              </a:rPr>
              <a:t>)</a:t>
            </a:r>
            <a:endParaRPr sz="3100">
              <a:latin typeface="Arial"/>
              <a:ea typeface="Arial"/>
              <a:cs typeface="Arial"/>
              <a:sym typeface="Arial"/>
            </a:endParaRPr>
          </a:p>
        </p:txBody>
      </p:sp>
      <p:sp>
        <p:nvSpPr>
          <p:cNvPr id="255" name="Google Shape;255;p30"/>
          <p:cNvSpPr txBox="1"/>
          <p:nvPr>
            <p:ph idx="1" type="body"/>
          </p:nvPr>
        </p:nvSpPr>
        <p:spPr>
          <a:xfrm>
            <a:off x="295925" y="1237725"/>
            <a:ext cx="8725200" cy="3792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GB">
                <a:solidFill>
                  <a:schemeClr val="dk2"/>
                </a:solidFill>
                <a:latin typeface="Tiro Devanagari Hindi"/>
                <a:ea typeface="Tiro Devanagari Hindi"/>
                <a:cs typeface="Tiro Devanagari Hindi"/>
                <a:sym typeface="Tiro Devanagari Hindi"/>
              </a:rPr>
              <a:t>Researchers: Conducted by a multidisciplinary team of radiologists and AI experts, published in Australasian Physical &amp; Engineering Sciences in Medicine in 2021.</a:t>
            </a:r>
            <a:endParaRPr>
              <a:solidFill>
                <a:schemeClr val="dk2"/>
              </a:solidFill>
              <a:latin typeface="Tiro Devanagari Hindi"/>
              <a:ea typeface="Tiro Devanagari Hindi"/>
              <a:cs typeface="Tiro Devanagari Hindi"/>
              <a:sym typeface="Tiro Devanagari Hindi"/>
            </a:endParaRPr>
          </a:p>
          <a:p>
            <a:pPr indent="-311150" lvl="0" marL="457200" rtl="0" algn="l">
              <a:lnSpc>
                <a:spcPct val="115000"/>
              </a:lnSpc>
              <a:spcBef>
                <a:spcPts val="1600"/>
              </a:spcBef>
              <a:spcAft>
                <a:spcPts val="0"/>
              </a:spcAft>
              <a:buClr>
                <a:srgbClr val="000000"/>
              </a:buClr>
              <a:buSzPts val="1300"/>
              <a:buFont typeface="Arial"/>
              <a:buChar char="●"/>
            </a:pPr>
            <a:r>
              <a:rPr b="1" lang="en-GB">
                <a:solidFill>
                  <a:srgbClr val="000000"/>
                </a:solidFill>
                <a:latin typeface="Tiro Devanagari Hindi"/>
                <a:ea typeface="Tiro Devanagari Hindi"/>
                <a:cs typeface="Tiro Devanagari Hindi"/>
                <a:sym typeface="Tiro Devanagari Hindi"/>
              </a:rPr>
              <a:t>Aim:</a:t>
            </a:r>
            <a:r>
              <a:rPr lang="en-GB">
                <a:solidFill>
                  <a:srgbClr val="000000"/>
                </a:solidFill>
                <a:latin typeface="Tiro Devanagari Hindi"/>
                <a:ea typeface="Tiro Devanagari Hindi"/>
                <a:cs typeface="Tiro Devanagari Hindi"/>
                <a:sym typeface="Tiro Devanagari Hindi"/>
              </a:rPr>
              <a:t> To explore and implement U-Net variants for detecting brain tumors with high accuracy and robustness in noisy imaging data.</a:t>
            </a:r>
            <a:endParaRPr>
              <a:solidFill>
                <a:srgbClr val="000000"/>
              </a:solidFill>
              <a:latin typeface="Tiro Devanagari Hindi"/>
              <a:ea typeface="Tiro Devanagari Hindi"/>
              <a:cs typeface="Tiro Devanagari Hindi"/>
              <a:sym typeface="Tiro Devanagari Hindi"/>
            </a:endParaRPr>
          </a:p>
          <a:p>
            <a:pPr indent="-311150" lvl="0" marL="457200" rtl="0" algn="l">
              <a:lnSpc>
                <a:spcPct val="115000"/>
              </a:lnSpc>
              <a:spcBef>
                <a:spcPts val="0"/>
              </a:spcBef>
              <a:spcAft>
                <a:spcPts val="0"/>
              </a:spcAft>
              <a:buClr>
                <a:srgbClr val="000000"/>
              </a:buClr>
              <a:buSzPts val="1300"/>
              <a:buFont typeface="Arial"/>
              <a:buChar char="●"/>
            </a:pPr>
            <a:r>
              <a:rPr b="1" lang="en-GB">
                <a:solidFill>
                  <a:srgbClr val="000000"/>
                </a:solidFill>
                <a:latin typeface="Tiro Devanagari Hindi"/>
                <a:ea typeface="Tiro Devanagari Hindi"/>
                <a:cs typeface="Tiro Devanagari Hindi"/>
                <a:sym typeface="Tiro Devanagari Hindi"/>
              </a:rPr>
              <a:t>Objective:</a:t>
            </a:r>
            <a:r>
              <a:rPr lang="en-GB">
                <a:solidFill>
                  <a:srgbClr val="000000"/>
                </a:solidFill>
                <a:latin typeface="Tiro Devanagari Hindi"/>
                <a:ea typeface="Tiro Devanagari Hindi"/>
                <a:cs typeface="Tiro Devanagari Hindi"/>
                <a:sym typeface="Tiro Devanagari Hindi"/>
              </a:rPr>
              <a:t> Improve the segmentation and classification of brain tumors using deep learning.</a:t>
            </a:r>
            <a:endParaRPr>
              <a:solidFill>
                <a:srgbClr val="000000"/>
              </a:solidFill>
              <a:latin typeface="Tiro Devanagari Hindi"/>
              <a:ea typeface="Tiro Devanagari Hindi"/>
              <a:cs typeface="Tiro Devanagari Hindi"/>
              <a:sym typeface="Tiro Devanagari Hindi"/>
            </a:endParaRPr>
          </a:p>
          <a:p>
            <a:pPr indent="-311150" lvl="0" marL="457200" rtl="0" algn="l">
              <a:lnSpc>
                <a:spcPct val="115000"/>
              </a:lnSpc>
              <a:spcBef>
                <a:spcPts val="0"/>
              </a:spcBef>
              <a:spcAft>
                <a:spcPts val="0"/>
              </a:spcAft>
              <a:buClr>
                <a:srgbClr val="000000"/>
              </a:buClr>
              <a:buSzPts val="1300"/>
              <a:buFont typeface="Tiro Devanagari Hindi"/>
              <a:buChar char="●"/>
            </a:pPr>
            <a:r>
              <a:rPr b="1" lang="en-GB">
                <a:solidFill>
                  <a:srgbClr val="000000"/>
                </a:solidFill>
                <a:latin typeface="Tiro Devanagari Hindi"/>
                <a:ea typeface="Tiro Devanagari Hindi"/>
                <a:cs typeface="Tiro Devanagari Hindi"/>
                <a:sym typeface="Tiro Devanagari Hindi"/>
              </a:rPr>
              <a:t>Methodology:</a:t>
            </a:r>
            <a:endParaRPr b="1">
              <a:solidFill>
                <a:srgbClr val="000000"/>
              </a:solidFill>
              <a:latin typeface="Tiro Devanagari Hindi"/>
              <a:ea typeface="Tiro Devanagari Hindi"/>
              <a:cs typeface="Tiro Devanagari Hindi"/>
              <a:sym typeface="Tiro Devanagari Hindi"/>
            </a:endParaRPr>
          </a:p>
          <a:p>
            <a:pPr indent="-311150" lvl="1" marL="914400" rtl="0" algn="l">
              <a:lnSpc>
                <a:spcPct val="115000"/>
              </a:lnSpc>
              <a:spcBef>
                <a:spcPts val="0"/>
              </a:spcBef>
              <a:spcAft>
                <a:spcPts val="0"/>
              </a:spcAft>
              <a:buClr>
                <a:srgbClr val="000000"/>
              </a:buClr>
              <a:buSzPts val="1300"/>
              <a:buFont typeface="Arial"/>
              <a:buChar char="○"/>
            </a:pPr>
            <a:r>
              <a:rPr lang="en-GB" sz="1300">
                <a:solidFill>
                  <a:srgbClr val="000000"/>
                </a:solidFill>
                <a:latin typeface="Tiro Devanagari Hindi"/>
                <a:ea typeface="Tiro Devanagari Hindi"/>
                <a:cs typeface="Tiro Devanagari Hindi"/>
                <a:sym typeface="Tiro Devanagari Hindi"/>
              </a:rPr>
              <a:t>Applied </a:t>
            </a:r>
            <a:r>
              <a:rPr b="1" lang="en-GB" sz="1300">
                <a:solidFill>
                  <a:srgbClr val="000000"/>
                </a:solidFill>
                <a:latin typeface="Tiro Devanagari Hindi"/>
                <a:ea typeface="Tiro Devanagari Hindi"/>
                <a:cs typeface="Tiro Devanagari Hindi"/>
                <a:sym typeface="Tiro Devanagari Hindi"/>
              </a:rPr>
              <a:t>U-Net</a:t>
            </a:r>
            <a:r>
              <a:rPr lang="en-GB" sz="1300">
                <a:solidFill>
                  <a:srgbClr val="000000"/>
                </a:solidFill>
                <a:latin typeface="Tiro Devanagari Hindi"/>
                <a:ea typeface="Tiro Devanagari Hindi"/>
                <a:cs typeface="Tiro Devanagari Hindi"/>
                <a:sym typeface="Tiro Devanagari Hindi"/>
              </a:rPr>
              <a:t> variants for tumor boundary identification, leveraging its encoder-decoder architecture for spatial localization.</a:t>
            </a:r>
            <a:endParaRPr sz="1300">
              <a:solidFill>
                <a:srgbClr val="000000"/>
              </a:solidFill>
              <a:latin typeface="Tiro Devanagari Hindi"/>
              <a:ea typeface="Tiro Devanagari Hindi"/>
              <a:cs typeface="Tiro Devanagari Hindi"/>
              <a:sym typeface="Tiro Devanagari Hindi"/>
            </a:endParaRPr>
          </a:p>
          <a:p>
            <a:pPr indent="-311150" lvl="1" marL="914400" rtl="0" algn="l">
              <a:lnSpc>
                <a:spcPct val="115000"/>
              </a:lnSpc>
              <a:spcBef>
                <a:spcPts val="0"/>
              </a:spcBef>
              <a:spcAft>
                <a:spcPts val="0"/>
              </a:spcAft>
              <a:buClr>
                <a:srgbClr val="000000"/>
              </a:buClr>
              <a:buSzPts val="1300"/>
              <a:buFont typeface="Tiro Devanagari Hindi"/>
              <a:buChar char="○"/>
            </a:pPr>
            <a:r>
              <a:rPr lang="en-GB" sz="1300">
                <a:solidFill>
                  <a:srgbClr val="000000"/>
                </a:solidFill>
                <a:latin typeface="Tiro Devanagari Hindi"/>
                <a:ea typeface="Tiro Devanagari Hindi"/>
                <a:cs typeface="Tiro Devanagari Hindi"/>
                <a:sym typeface="Tiro Devanagari Hindi"/>
              </a:rPr>
              <a:t>Introduced regularization techniques to handle overfitting in smaller datasets.</a:t>
            </a:r>
            <a:endParaRPr sz="1300">
              <a:solidFill>
                <a:srgbClr val="000000"/>
              </a:solidFill>
              <a:latin typeface="Tiro Devanagari Hindi"/>
              <a:ea typeface="Tiro Devanagari Hindi"/>
              <a:cs typeface="Tiro Devanagari Hindi"/>
              <a:sym typeface="Tiro Devanagari Hindi"/>
            </a:endParaRPr>
          </a:p>
          <a:p>
            <a:pPr indent="-311150" lvl="1" marL="914400" rtl="0" algn="l">
              <a:lnSpc>
                <a:spcPct val="115000"/>
              </a:lnSpc>
              <a:spcBef>
                <a:spcPts val="0"/>
              </a:spcBef>
              <a:spcAft>
                <a:spcPts val="0"/>
              </a:spcAft>
              <a:buClr>
                <a:srgbClr val="000000"/>
              </a:buClr>
              <a:buSzPts val="1300"/>
              <a:buFont typeface="Tiro Devanagari Hindi"/>
              <a:buChar char="○"/>
            </a:pPr>
            <a:r>
              <a:rPr lang="en-GB" sz="1300">
                <a:solidFill>
                  <a:srgbClr val="000000"/>
                </a:solidFill>
                <a:latin typeface="Tiro Devanagari Hindi"/>
                <a:ea typeface="Tiro Devanagari Hindi"/>
                <a:cs typeface="Tiro Devanagari Hindi"/>
                <a:sym typeface="Tiro Devanagari Hindi"/>
              </a:rPr>
              <a:t>Conducted experiments using diverse MRI datasets to evaluate the generalizability of the models.</a:t>
            </a:r>
            <a:endParaRPr sz="1300">
              <a:solidFill>
                <a:srgbClr val="000000"/>
              </a:solidFill>
              <a:latin typeface="Tiro Devanagari Hindi"/>
              <a:ea typeface="Tiro Devanagari Hindi"/>
              <a:cs typeface="Tiro Devanagari Hindi"/>
              <a:sym typeface="Tiro Devanagari Hindi"/>
            </a:endParaRPr>
          </a:p>
          <a:p>
            <a:pPr indent="-311150" lvl="0" marL="457200" rtl="0" algn="l">
              <a:lnSpc>
                <a:spcPct val="115000"/>
              </a:lnSpc>
              <a:spcBef>
                <a:spcPts val="0"/>
              </a:spcBef>
              <a:spcAft>
                <a:spcPts val="0"/>
              </a:spcAft>
              <a:buClr>
                <a:srgbClr val="000000"/>
              </a:buClr>
              <a:buSzPts val="1300"/>
              <a:buFont typeface="Arial"/>
              <a:buChar char="●"/>
            </a:pPr>
            <a:r>
              <a:rPr b="1" lang="en-GB">
                <a:solidFill>
                  <a:srgbClr val="000000"/>
                </a:solidFill>
                <a:latin typeface="Tiro Devanagari Hindi"/>
                <a:ea typeface="Tiro Devanagari Hindi"/>
                <a:cs typeface="Tiro Devanagari Hindi"/>
                <a:sym typeface="Tiro Devanagari Hindi"/>
              </a:rPr>
              <a:t>Technologies:</a:t>
            </a:r>
            <a:r>
              <a:rPr lang="en-GB">
                <a:solidFill>
                  <a:srgbClr val="000000"/>
                </a:solidFill>
                <a:latin typeface="Tiro Devanagari Hindi"/>
                <a:ea typeface="Tiro Devanagari Hindi"/>
                <a:cs typeface="Tiro Devanagari Hindi"/>
                <a:sym typeface="Tiro Devanagari Hindi"/>
              </a:rPr>
              <a:t> Variants of U-Net, CNNs, and optimization techniques.</a:t>
            </a:r>
            <a:endParaRPr>
              <a:solidFill>
                <a:srgbClr val="000000"/>
              </a:solidFill>
              <a:latin typeface="Tiro Devanagari Hindi"/>
              <a:ea typeface="Tiro Devanagari Hindi"/>
              <a:cs typeface="Tiro Devanagari Hindi"/>
              <a:sym typeface="Tiro Devanagari Hindi"/>
            </a:endParaRPr>
          </a:p>
          <a:p>
            <a:pPr indent="-311150" lvl="0" marL="457200" rtl="0" algn="l">
              <a:lnSpc>
                <a:spcPct val="115000"/>
              </a:lnSpc>
              <a:spcBef>
                <a:spcPts val="0"/>
              </a:spcBef>
              <a:spcAft>
                <a:spcPts val="0"/>
              </a:spcAft>
              <a:buClr>
                <a:srgbClr val="000000"/>
              </a:buClr>
              <a:buSzPts val="1300"/>
              <a:buFont typeface="Arial"/>
              <a:buChar char="●"/>
            </a:pPr>
            <a:r>
              <a:rPr b="1" lang="en-GB">
                <a:solidFill>
                  <a:srgbClr val="000000"/>
                </a:solidFill>
                <a:latin typeface="Tiro Devanagari Hindi"/>
                <a:ea typeface="Tiro Devanagari Hindi"/>
                <a:cs typeface="Tiro Devanagari Hindi"/>
                <a:sym typeface="Tiro Devanagari Hindi"/>
              </a:rPr>
              <a:t>Outcome:</a:t>
            </a:r>
            <a:r>
              <a:rPr lang="en-GB">
                <a:solidFill>
                  <a:srgbClr val="000000"/>
                </a:solidFill>
                <a:latin typeface="Tiro Devanagari Hindi"/>
                <a:ea typeface="Tiro Devanagari Hindi"/>
                <a:cs typeface="Tiro Devanagari Hindi"/>
                <a:sym typeface="Tiro Devanagari Hindi"/>
              </a:rPr>
              <a:t> Improved segmentation performance, showcasing deep learning’s capacity for accurate tumor detection in ambiguous medical images.</a:t>
            </a:r>
            <a:endParaRPr>
              <a:solidFill>
                <a:srgbClr val="000000"/>
              </a:solidFill>
              <a:latin typeface="Tiro Devanagari Hindi"/>
              <a:ea typeface="Tiro Devanagari Hindi"/>
              <a:cs typeface="Tiro Devanagari Hindi"/>
              <a:sym typeface="Tiro Devanagari Hindi"/>
            </a:endParaRPr>
          </a:p>
          <a:p>
            <a:pPr indent="0" lvl="0" marL="0" rtl="0" algn="just">
              <a:lnSpc>
                <a:spcPct val="115000"/>
              </a:lnSpc>
              <a:spcBef>
                <a:spcPts val="1200"/>
              </a:spcBef>
              <a:spcAft>
                <a:spcPts val="1600"/>
              </a:spcAft>
              <a:buSzPts val="1300"/>
              <a:buNone/>
            </a:pPr>
            <a:r>
              <a:t/>
            </a:r>
            <a:endParaRPr>
              <a:solidFill>
                <a:schemeClr val="dk2"/>
              </a:solidFill>
              <a:latin typeface="Tiro Devanagari Hindi"/>
              <a:ea typeface="Tiro Devanagari Hindi"/>
              <a:cs typeface="Tiro Devanagari Hindi"/>
              <a:sym typeface="Tiro Devanagari Hind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1"/>
          <p:cNvSpPr txBox="1"/>
          <p:nvPr>
            <p:ph type="title"/>
          </p:nvPr>
        </p:nvSpPr>
        <p:spPr>
          <a:xfrm>
            <a:off x="190250" y="529725"/>
            <a:ext cx="8091900" cy="53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2600"/>
              <a:buNone/>
            </a:pPr>
            <a:r>
              <a:rPr lang="en-GB" sz="1900">
                <a:solidFill>
                  <a:srgbClr val="000000"/>
                </a:solidFill>
                <a:latin typeface="Tiro Devanagari Hindi"/>
                <a:ea typeface="Tiro Devanagari Hindi"/>
                <a:cs typeface="Tiro Devanagari Hindi"/>
                <a:sym typeface="Tiro Devanagari Hindi"/>
              </a:rPr>
              <a:t>4. Comprehensive Review on MRI-Based Tumor Segmentation(</a:t>
            </a:r>
            <a:r>
              <a:rPr b="0" lang="en-GB" sz="1600">
                <a:solidFill>
                  <a:srgbClr val="0000FF"/>
                </a:solidFill>
                <a:latin typeface="Tiro Devanagari Hindi"/>
                <a:ea typeface="Tiro Devanagari Hindi"/>
                <a:cs typeface="Tiro Devanagari Hindi"/>
                <a:sym typeface="Tiro Devanagari Hindi"/>
              </a:rPr>
              <a:t>2021</a:t>
            </a:r>
            <a:r>
              <a:rPr lang="en-GB" sz="1900">
                <a:solidFill>
                  <a:srgbClr val="000000"/>
                </a:solidFill>
                <a:latin typeface="Tiro Devanagari Hindi"/>
                <a:ea typeface="Tiro Devanagari Hindi"/>
                <a:cs typeface="Tiro Devanagari Hindi"/>
                <a:sym typeface="Tiro Devanagari Hindi"/>
              </a:rPr>
              <a:t>)</a:t>
            </a:r>
            <a:endParaRPr sz="1900">
              <a:solidFill>
                <a:srgbClr val="000000"/>
              </a:solidFill>
              <a:latin typeface="Tiro Devanagari Hindi"/>
              <a:ea typeface="Tiro Devanagari Hindi"/>
              <a:cs typeface="Tiro Devanagari Hindi"/>
              <a:sym typeface="Tiro Devanagari Hindi"/>
            </a:endParaRPr>
          </a:p>
          <a:p>
            <a:pPr indent="0" lvl="0" marL="0" rtl="0" algn="just">
              <a:lnSpc>
                <a:spcPct val="115000"/>
              </a:lnSpc>
              <a:spcBef>
                <a:spcPts val="1600"/>
              </a:spcBef>
              <a:spcAft>
                <a:spcPts val="1600"/>
              </a:spcAft>
              <a:buSzPts val="2600"/>
              <a:buNone/>
            </a:pPr>
            <a:r>
              <a:t/>
            </a:r>
            <a:endParaRPr sz="2200">
              <a:solidFill>
                <a:srgbClr val="000000"/>
              </a:solidFill>
              <a:latin typeface="Tiro Devanagari Hindi"/>
              <a:ea typeface="Tiro Devanagari Hindi"/>
              <a:cs typeface="Tiro Devanagari Hindi"/>
              <a:sym typeface="Tiro Devanagari Hindi"/>
            </a:endParaRPr>
          </a:p>
        </p:txBody>
      </p:sp>
      <p:sp>
        <p:nvSpPr>
          <p:cNvPr id="261" name="Google Shape;261;p31"/>
          <p:cNvSpPr txBox="1"/>
          <p:nvPr>
            <p:ph idx="1" type="body"/>
          </p:nvPr>
        </p:nvSpPr>
        <p:spPr>
          <a:xfrm>
            <a:off x="295925" y="1169625"/>
            <a:ext cx="8725200" cy="3861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GB">
                <a:solidFill>
                  <a:schemeClr val="dk2"/>
                </a:solidFill>
                <a:latin typeface="Tiro Devanagari Hindi"/>
                <a:ea typeface="Tiro Devanagari Hindi"/>
                <a:cs typeface="Tiro Devanagari Hindi"/>
                <a:sym typeface="Tiro Devanagari Hindi"/>
              </a:rPr>
              <a:t>Researchers: Published in Multimedia Tools and Applications, 2021 by an interdisciplinary research team focused on computer vision in medicine.</a:t>
            </a:r>
            <a:endParaRPr>
              <a:solidFill>
                <a:schemeClr val="dk2"/>
              </a:solidFill>
              <a:latin typeface="Tiro Devanagari Hindi"/>
              <a:ea typeface="Tiro Devanagari Hindi"/>
              <a:cs typeface="Tiro Devanagari Hindi"/>
              <a:sym typeface="Tiro Devanagari Hindi"/>
            </a:endParaRPr>
          </a:p>
          <a:p>
            <a:pPr indent="0" lvl="0" marL="0" rtl="0" algn="just">
              <a:lnSpc>
                <a:spcPct val="115000"/>
              </a:lnSpc>
              <a:spcBef>
                <a:spcPts val="1600"/>
              </a:spcBef>
              <a:spcAft>
                <a:spcPts val="0"/>
              </a:spcAft>
              <a:buSzPts val="1300"/>
              <a:buNone/>
            </a:pPr>
            <a:r>
              <a:rPr b="1" lang="en-GB">
                <a:solidFill>
                  <a:srgbClr val="000000"/>
                </a:solidFill>
                <a:latin typeface="Tiro Devanagari Hindi"/>
                <a:ea typeface="Tiro Devanagari Hindi"/>
                <a:cs typeface="Tiro Devanagari Hindi"/>
                <a:sym typeface="Tiro Devanagari Hindi"/>
              </a:rPr>
              <a:t>Aim:</a:t>
            </a:r>
            <a:r>
              <a:rPr lang="en-GB">
                <a:solidFill>
                  <a:srgbClr val="000000"/>
                </a:solidFill>
                <a:latin typeface="Tiro Devanagari Hindi"/>
                <a:ea typeface="Tiro Devanagari Hindi"/>
                <a:cs typeface="Tiro Devanagari Hindi"/>
                <a:sym typeface="Tiro Devanagari Hindi"/>
              </a:rPr>
              <a:t> To review state-of-the-art segmentation techniques for MRI tumor detection and identify gaps in existing methods.</a:t>
            </a:r>
            <a:endParaRPr>
              <a:solidFill>
                <a:srgbClr val="000000"/>
              </a:solidFill>
              <a:latin typeface="Tiro Devanagari Hindi"/>
              <a:ea typeface="Tiro Devanagari Hindi"/>
              <a:cs typeface="Tiro Devanagari Hindi"/>
              <a:sym typeface="Tiro Devanagari Hindi"/>
            </a:endParaRPr>
          </a:p>
          <a:p>
            <a:pPr indent="0" lvl="0" marL="0" rtl="0" algn="just">
              <a:lnSpc>
                <a:spcPct val="115000"/>
              </a:lnSpc>
              <a:spcBef>
                <a:spcPts val="1600"/>
              </a:spcBef>
              <a:spcAft>
                <a:spcPts val="0"/>
              </a:spcAft>
              <a:buSzPts val="1300"/>
              <a:buNone/>
            </a:pPr>
            <a:r>
              <a:rPr b="1" lang="en-GB">
                <a:solidFill>
                  <a:srgbClr val="000000"/>
                </a:solidFill>
                <a:latin typeface="Tiro Devanagari Hindi"/>
                <a:ea typeface="Tiro Devanagari Hindi"/>
                <a:cs typeface="Tiro Devanagari Hindi"/>
                <a:sym typeface="Tiro Devanagari Hindi"/>
              </a:rPr>
              <a:t>Objective:</a:t>
            </a:r>
            <a:r>
              <a:rPr lang="en-GB">
                <a:solidFill>
                  <a:srgbClr val="000000"/>
                </a:solidFill>
                <a:latin typeface="Tiro Devanagari Hindi"/>
                <a:ea typeface="Tiro Devanagari Hindi"/>
                <a:cs typeface="Tiro Devanagari Hindi"/>
                <a:sym typeface="Tiro Devanagari Hindi"/>
              </a:rPr>
              <a:t> Highlight machine learning and deep learning advancements, particularly their application in tumor boundary detection.</a:t>
            </a:r>
            <a:endParaRPr>
              <a:solidFill>
                <a:srgbClr val="000000"/>
              </a:solidFill>
              <a:latin typeface="Tiro Devanagari Hindi"/>
              <a:ea typeface="Tiro Devanagari Hindi"/>
              <a:cs typeface="Tiro Devanagari Hindi"/>
              <a:sym typeface="Tiro Devanagari Hindi"/>
            </a:endParaRPr>
          </a:p>
          <a:p>
            <a:pPr indent="0" lvl="0" marL="0" rtl="0" algn="just">
              <a:lnSpc>
                <a:spcPct val="115000"/>
              </a:lnSpc>
              <a:spcBef>
                <a:spcPts val="1600"/>
              </a:spcBef>
              <a:spcAft>
                <a:spcPts val="0"/>
              </a:spcAft>
              <a:buSzPts val="1300"/>
              <a:buNone/>
            </a:pPr>
            <a:r>
              <a:rPr b="1" lang="en-GB">
                <a:solidFill>
                  <a:srgbClr val="000000"/>
                </a:solidFill>
                <a:latin typeface="Tiro Devanagari Hindi"/>
                <a:ea typeface="Tiro Devanagari Hindi"/>
                <a:cs typeface="Tiro Devanagari Hindi"/>
                <a:sym typeface="Tiro Devanagari Hindi"/>
              </a:rPr>
              <a:t>Methodology:</a:t>
            </a:r>
            <a:endParaRPr b="1">
              <a:solidFill>
                <a:srgbClr val="000000"/>
              </a:solidFill>
              <a:latin typeface="Tiro Devanagari Hindi"/>
              <a:ea typeface="Tiro Devanagari Hindi"/>
              <a:cs typeface="Tiro Devanagari Hindi"/>
              <a:sym typeface="Tiro Devanagari Hindi"/>
            </a:endParaRPr>
          </a:p>
          <a:p>
            <a:pPr indent="-311150" lvl="0" marL="457200" rtl="0" algn="l">
              <a:lnSpc>
                <a:spcPct val="115000"/>
              </a:lnSpc>
              <a:spcBef>
                <a:spcPts val="1600"/>
              </a:spcBef>
              <a:spcAft>
                <a:spcPts val="0"/>
              </a:spcAft>
              <a:buClr>
                <a:srgbClr val="000000"/>
              </a:buClr>
              <a:buSzPts val="1300"/>
              <a:buFont typeface="Arial"/>
              <a:buChar char="●"/>
            </a:pPr>
            <a:r>
              <a:rPr lang="en-GB">
                <a:solidFill>
                  <a:srgbClr val="000000"/>
                </a:solidFill>
                <a:latin typeface="Tiro Devanagari Hindi"/>
                <a:ea typeface="Tiro Devanagari Hindi"/>
                <a:cs typeface="Tiro Devanagari Hindi"/>
                <a:sym typeface="Tiro Devanagari Hindi"/>
              </a:rPr>
              <a:t>Analyzed segmentation models like </a:t>
            </a:r>
            <a:r>
              <a:rPr b="1" lang="en-GB">
                <a:solidFill>
                  <a:srgbClr val="000000"/>
                </a:solidFill>
                <a:latin typeface="Tiro Devanagari Hindi"/>
                <a:ea typeface="Tiro Devanagari Hindi"/>
                <a:cs typeface="Tiro Devanagari Hindi"/>
                <a:sym typeface="Tiro Devanagari Hindi"/>
              </a:rPr>
              <a:t>CNNs, U-Nets, and Fully Convolutional Networks (FCNs)</a:t>
            </a:r>
            <a:r>
              <a:rPr lang="en-GB">
                <a:solidFill>
                  <a:srgbClr val="000000"/>
                </a:solidFill>
                <a:latin typeface="Tiro Devanagari Hindi"/>
                <a:ea typeface="Tiro Devanagari Hindi"/>
                <a:cs typeface="Tiro Devanagari Hindi"/>
                <a:sym typeface="Tiro Devanagari Hindi"/>
              </a:rPr>
              <a:t>.</a:t>
            </a:r>
            <a:endParaRPr>
              <a:solidFill>
                <a:srgbClr val="000000"/>
              </a:solidFill>
              <a:latin typeface="Tiro Devanagari Hindi"/>
              <a:ea typeface="Tiro Devanagari Hindi"/>
              <a:cs typeface="Tiro Devanagari Hindi"/>
              <a:sym typeface="Tiro Devanagari Hindi"/>
            </a:endParaRPr>
          </a:p>
          <a:p>
            <a:pPr indent="-311150" lvl="0" marL="457200" rtl="0" algn="l">
              <a:lnSpc>
                <a:spcPct val="115000"/>
              </a:lnSpc>
              <a:spcBef>
                <a:spcPts val="0"/>
              </a:spcBef>
              <a:spcAft>
                <a:spcPts val="0"/>
              </a:spcAft>
              <a:buClr>
                <a:srgbClr val="000000"/>
              </a:buClr>
              <a:buSzPts val="1300"/>
              <a:buFont typeface="Tiro Devanagari Hindi"/>
              <a:buChar char="●"/>
            </a:pPr>
            <a:r>
              <a:rPr lang="en-GB">
                <a:solidFill>
                  <a:srgbClr val="000000"/>
                </a:solidFill>
                <a:latin typeface="Tiro Devanagari Hindi"/>
                <a:ea typeface="Tiro Devanagari Hindi"/>
                <a:cs typeface="Tiro Devanagari Hindi"/>
                <a:sym typeface="Tiro Devanagari Hindi"/>
              </a:rPr>
              <a:t>Evaluated challenges such as low contrast, noise, and irregular tumor shapes in MRI scans.</a:t>
            </a:r>
            <a:endParaRPr>
              <a:solidFill>
                <a:srgbClr val="000000"/>
              </a:solidFill>
              <a:latin typeface="Tiro Devanagari Hindi"/>
              <a:ea typeface="Tiro Devanagari Hindi"/>
              <a:cs typeface="Tiro Devanagari Hindi"/>
              <a:sym typeface="Tiro Devanagari Hindi"/>
            </a:endParaRPr>
          </a:p>
          <a:p>
            <a:pPr indent="-311150" lvl="0" marL="457200" rtl="0" algn="l">
              <a:lnSpc>
                <a:spcPct val="115000"/>
              </a:lnSpc>
              <a:spcBef>
                <a:spcPts val="0"/>
              </a:spcBef>
              <a:spcAft>
                <a:spcPts val="0"/>
              </a:spcAft>
              <a:buClr>
                <a:srgbClr val="000000"/>
              </a:buClr>
              <a:buSzPts val="1300"/>
              <a:buFont typeface="Tiro Devanagari Hindi"/>
              <a:buChar char="●"/>
            </a:pPr>
            <a:r>
              <a:rPr lang="en-GB">
                <a:solidFill>
                  <a:srgbClr val="000000"/>
                </a:solidFill>
                <a:latin typeface="Tiro Devanagari Hindi"/>
                <a:ea typeface="Tiro Devanagari Hindi"/>
                <a:cs typeface="Tiro Devanagari Hindi"/>
                <a:sym typeface="Tiro Devanagari Hindi"/>
              </a:rPr>
              <a:t>Discussed the strengths and weaknesses of various approaches.</a:t>
            </a:r>
            <a:endParaRPr>
              <a:solidFill>
                <a:srgbClr val="000000"/>
              </a:solidFill>
              <a:latin typeface="Tiro Devanagari Hindi"/>
              <a:ea typeface="Tiro Devanagari Hindi"/>
              <a:cs typeface="Tiro Devanagari Hindi"/>
              <a:sym typeface="Tiro Devanagari Hindi"/>
            </a:endParaRPr>
          </a:p>
          <a:p>
            <a:pPr indent="0" lvl="0" marL="0" rtl="0" algn="l">
              <a:lnSpc>
                <a:spcPct val="115000"/>
              </a:lnSpc>
              <a:spcBef>
                <a:spcPts val="1200"/>
              </a:spcBef>
              <a:spcAft>
                <a:spcPts val="0"/>
              </a:spcAft>
              <a:buSzPts val="1300"/>
              <a:buNone/>
            </a:pPr>
            <a:r>
              <a:rPr b="1" lang="en-GB">
                <a:solidFill>
                  <a:srgbClr val="000000"/>
                </a:solidFill>
                <a:latin typeface="Tiro Devanagari Hindi"/>
                <a:ea typeface="Tiro Devanagari Hindi"/>
                <a:cs typeface="Tiro Devanagari Hindi"/>
                <a:sym typeface="Tiro Devanagari Hindi"/>
              </a:rPr>
              <a:t>Technologies:</a:t>
            </a:r>
            <a:r>
              <a:rPr lang="en-GB">
                <a:solidFill>
                  <a:srgbClr val="000000"/>
                </a:solidFill>
                <a:latin typeface="Tiro Devanagari Hindi"/>
                <a:ea typeface="Tiro Devanagari Hindi"/>
                <a:cs typeface="Tiro Devanagari Hindi"/>
                <a:sym typeface="Tiro Devanagari Hindi"/>
              </a:rPr>
              <a:t> CNNs, U-Nets, image preprocessing techniques.</a:t>
            </a:r>
            <a:endParaRPr>
              <a:solidFill>
                <a:srgbClr val="000000"/>
              </a:solidFill>
              <a:latin typeface="Tiro Devanagari Hindi"/>
              <a:ea typeface="Tiro Devanagari Hindi"/>
              <a:cs typeface="Tiro Devanagari Hindi"/>
              <a:sym typeface="Tiro Devanagari Hindi"/>
            </a:endParaRPr>
          </a:p>
          <a:p>
            <a:pPr indent="0" lvl="0" marL="0" rtl="0" algn="just">
              <a:lnSpc>
                <a:spcPct val="115000"/>
              </a:lnSpc>
              <a:spcBef>
                <a:spcPts val="0"/>
              </a:spcBef>
              <a:spcAft>
                <a:spcPts val="0"/>
              </a:spcAft>
              <a:buSzPts val="1300"/>
              <a:buNone/>
            </a:pPr>
            <a:r>
              <a:rPr b="1" lang="en-GB">
                <a:solidFill>
                  <a:srgbClr val="000000"/>
                </a:solidFill>
                <a:latin typeface="Tiro Devanagari Hindi"/>
                <a:ea typeface="Tiro Devanagari Hindi"/>
                <a:cs typeface="Tiro Devanagari Hindi"/>
                <a:sym typeface="Tiro Devanagari Hindi"/>
              </a:rPr>
              <a:t>Outcome:</a:t>
            </a:r>
            <a:r>
              <a:rPr lang="en-GB">
                <a:solidFill>
                  <a:srgbClr val="000000"/>
                </a:solidFill>
                <a:latin typeface="Tiro Devanagari Hindi"/>
                <a:ea typeface="Tiro Devanagari Hindi"/>
                <a:cs typeface="Tiro Devanagari Hindi"/>
                <a:sym typeface="Tiro Devanagari Hindi"/>
              </a:rPr>
              <a:t> Established a roadmap for future work, emphasizing hybrid approaches combining segmentation and classification for robust tumor analysis.</a:t>
            </a:r>
            <a:endParaRPr>
              <a:solidFill>
                <a:srgbClr val="000000"/>
              </a:solidFill>
              <a:latin typeface="Tiro Devanagari Hindi"/>
              <a:ea typeface="Tiro Devanagari Hindi"/>
              <a:cs typeface="Tiro Devanagari Hindi"/>
              <a:sym typeface="Tiro Devanagari Hindi"/>
            </a:endParaRPr>
          </a:p>
          <a:p>
            <a:pPr indent="0" lvl="0" marL="0" rtl="0" algn="just">
              <a:lnSpc>
                <a:spcPct val="115000"/>
              </a:lnSpc>
              <a:spcBef>
                <a:spcPts val="1600"/>
              </a:spcBef>
              <a:spcAft>
                <a:spcPts val="1600"/>
              </a:spcAft>
              <a:buSzPts val="1300"/>
              <a:buNone/>
            </a:pPr>
            <a:r>
              <a:t/>
            </a:r>
            <a:endParaRPr>
              <a:solidFill>
                <a:schemeClr val="dk2"/>
              </a:solidFill>
              <a:latin typeface="Tiro Devanagari Hindi"/>
              <a:ea typeface="Tiro Devanagari Hindi"/>
              <a:cs typeface="Tiro Devanagari Hindi"/>
              <a:sym typeface="Tiro Devanagari Hind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2"/>
          <p:cNvSpPr txBox="1"/>
          <p:nvPr>
            <p:ph type="title"/>
          </p:nvPr>
        </p:nvSpPr>
        <p:spPr>
          <a:xfrm>
            <a:off x="157500" y="540650"/>
            <a:ext cx="9391200" cy="53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2600"/>
              <a:buNone/>
            </a:pPr>
            <a:r>
              <a:rPr lang="en-GB" sz="1800">
                <a:solidFill>
                  <a:srgbClr val="000000"/>
                </a:solidFill>
                <a:latin typeface="Tiro Devanagari Hindi"/>
                <a:ea typeface="Tiro Devanagari Hindi"/>
                <a:cs typeface="Tiro Devanagari Hindi"/>
                <a:sym typeface="Tiro Devanagari Hindi"/>
              </a:rPr>
              <a:t>5.   An Early Detection and Segmentation of Brain Tumor Using Neural Networks(</a:t>
            </a:r>
            <a:r>
              <a:rPr b="0" lang="en-GB" sz="1600">
                <a:solidFill>
                  <a:srgbClr val="0000FF"/>
                </a:solidFill>
                <a:latin typeface="Tiro Devanagari Hindi"/>
                <a:ea typeface="Tiro Devanagari Hindi"/>
                <a:cs typeface="Tiro Devanagari Hindi"/>
                <a:sym typeface="Tiro Devanagari Hindi"/>
              </a:rPr>
              <a:t>2022</a:t>
            </a:r>
            <a:r>
              <a:rPr lang="en-GB" sz="1800">
                <a:solidFill>
                  <a:srgbClr val="000000"/>
                </a:solidFill>
                <a:latin typeface="Tiro Devanagari Hindi"/>
                <a:ea typeface="Tiro Devanagari Hindi"/>
                <a:cs typeface="Tiro Devanagari Hindi"/>
                <a:sym typeface="Tiro Devanagari Hindi"/>
              </a:rPr>
              <a:t>)</a:t>
            </a:r>
            <a:endParaRPr sz="2400">
              <a:solidFill>
                <a:srgbClr val="000000"/>
              </a:solidFill>
              <a:latin typeface="Tiro Devanagari Hindi"/>
              <a:ea typeface="Tiro Devanagari Hindi"/>
              <a:cs typeface="Tiro Devanagari Hindi"/>
              <a:sym typeface="Tiro Devanagari Hindi"/>
            </a:endParaRPr>
          </a:p>
        </p:txBody>
      </p:sp>
      <p:sp>
        <p:nvSpPr>
          <p:cNvPr id="267" name="Google Shape;267;p32"/>
          <p:cNvSpPr txBox="1"/>
          <p:nvPr>
            <p:ph idx="1" type="body"/>
          </p:nvPr>
        </p:nvSpPr>
        <p:spPr>
          <a:xfrm>
            <a:off x="295925" y="1169625"/>
            <a:ext cx="8725200" cy="3861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GB">
                <a:solidFill>
                  <a:schemeClr val="dk2"/>
                </a:solidFill>
                <a:latin typeface="Tiro Devanagari Hindi"/>
                <a:ea typeface="Tiro Devanagari Hindi"/>
                <a:cs typeface="Tiro Devanagari Hindi"/>
                <a:sym typeface="Tiro Devanagari Hindi"/>
              </a:rPr>
              <a:t>Researchers: Authored by a team from medical AI research, published in BMC Medical Informatics and Decision Making in 2022.</a:t>
            </a:r>
            <a:endParaRPr>
              <a:solidFill>
                <a:schemeClr val="dk2"/>
              </a:solidFill>
              <a:latin typeface="Tiro Devanagari Hindi"/>
              <a:ea typeface="Tiro Devanagari Hindi"/>
              <a:cs typeface="Tiro Devanagari Hindi"/>
              <a:sym typeface="Tiro Devanagari Hindi"/>
            </a:endParaRPr>
          </a:p>
          <a:p>
            <a:pPr indent="0" lvl="0" marL="0" rtl="0" algn="just">
              <a:lnSpc>
                <a:spcPct val="115000"/>
              </a:lnSpc>
              <a:spcBef>
                <a:spcPts val="1600"/>
              </a:spcBef>
              <a:spcAft>
                <a:spcPts val="0"/>
              </a:spcAft>
              <a:buSzPts val="1300"/>
              <a:buNone/>
            </a:pPr>
            <a:r>
              <a:rPr b="1" lang="en-GB">
                <a:solidFill>
                  <a:srgbClr val="000000"/>
                </a:solidFill>
                <a:latin typeface="Tiro Devanagari Hindi"/>
                <a:ea typeface="Tiro Devanagari Hindi"/>
                <a:cs typeface="Tiro Devanagari Hindi"/>
                <a:sym typeface="Tiro Devanagari Hindi"/>
              </a:rPr>
              <a:t>Aim:</a:t>
            </a:r>
            <a:r>
              <a:rPr lang="en-GB">
                <a:solidFill>
                  <a:srgbClr val="000000"/>
                </a:solidFill>
                <a:latin typeface="Tiro Devanagari Hindi"/>
                <a:ea typeface="Tiro Devanagari Hindi"/>
                <a:cs typeface="Tiro Devanagari Hindi"/>
                <a:sym typeface="Tiro Devanagari Hindi"/>
              </a:rPr>
              <a:t> To propose a neural network-based framework for the early detection of brain tumors from MRI scans.</a:t>
            </a:r>
            <a:endParaRPr>
              <a:solidFill>
                <a:srgbClr val="000000"/>
              </a:solidFill>
              <a:latin typeface="Tiro Devanagari Hindi"/>
              <a:ea typeface="Tiro Devanagari Hindi"/>
              <a:cs typeface="Tiro Devanagari Hindi"/>
              <a:sym typeface="Tiro Devanagari Hindi"/>
            </a:endParaRPr>
          </a:p>
          <a:p>
            <a:pPr indent="0" lvl="0" marL="0" rtl="0" algn="just">
              <a:lnSpc>
                <a:spcPct val="115000"/>
              </a:lnSpc>
              <a:spcBef>
                <a:spcPts val="1600"/>
              </a:spcBef>
              <a:spcAft>
                <a:spcPts val="0"/>
              </a:spcAft>
              <a:buSzPts val="1300"/>
              <a:buNone/>
            </a:pPr>
            <a:r>
              <a:rPr b="1" lang="en-GB">
                <a:solidFill>
                  <a:srgbClr val="000000"/>
                </a:solidFill>
                <a:latin typeface="Tiro Devanagari Hindi"/>
                <a:ea typeface="Tiro Devanagari Hindi"/>
                <a:cs typeface="Tiro Devanagari Hindi"/>
                <a:sym typeface="Tiro Devanagari Hindi"/>
              </a:rPr>
              <a:t>Objective:</a:t>
            </a:r>
            <a:r>
              <a:rPr lang="en-GB">
                <a:solidFill>
                  <a:srgbClr val="000000"/>
                </a:solidFill>
                <a:latin typeface="Tiro Devanagari Hindi"/>
                <a:ea typeface="Tiro Devanagari Hindi"/>
                <a:cs typeface="Tiro Devanagari Hindi"/>
                <a:sym typeface="Tiro Devanagari Hindi"/>
              </a:rPr>
              <a:t> Overcome challenges such as noise and variability in tumor shapes, enabling early and accurate detection.</a:t>
            </a:r>
            <a:endParaRPr>
              <a:solidFill>
                <a:srgbClr val="000000"/>
              </a:solidFill>
              <a:latin typeface="Tiro Devanagari Hindi"/>
              <a:ea typeface="Tiro Devanagari Hindi"/>
              <a:cs typeface="Tiro Devanagari Hindi"/>
              <a:sym typeface="Tiro Devanagari Hindi"/>
            </a:endParaRPr>
          </a:p>
          <a:p>
            <a:pPr indent="0" lvl="0" marL="0" rtl="0" algn="just">
              <a:lnSpc>
                <a:spcPct val="115000"/>
              </a:lnSpc>
              <a:spcBef>
                <a:spcPts val="1600"/>
              </a:spcBef>
              <a:spcAft>
                <a:spcPts val="0"/>
              </a:spcAft>
              <a:buSzPts val="1300"/>
              <a:buNone/>
            </a:pPr>
            <a:r>
              <a:rPr b="1" lang="en-GB">
                <a:solidFill>
                  <a:srgbClr val="000000"/>
                </a:solidFill>
                <a:latin typeface="Tiro Devanagari Hindi"/>
                <a:ea typeface="Tiro Devanagari Hindi"/>
                <a:cs typeface="Tiro Devanagari Hindi"/>
                <a:sym typeface="Tiro Devanagari Hindi"/>
              </a:rPr>
              <a:t>Methodology:</a:t>
            </a:r>
            <a:endParaRPr b="1">
              <a:solidFill>
                <a:srgbClr val="000000"/>
              </a:solidFill>
              <a:latin typeface="Tiro Devanagari Hindi"/>
              <a:ea typeface="Tiro Devanagari Hindi"/>
              <a:cs typeface="Tiro Devanagari Hindi"/>
              <a:sym typeface="Tiro Devanagari Hindi"/>
            </a:endParaRPr>
          </a:p>
          <a:p>
            <a:pPr indent="-311150" lvl="0" marL="457200" rtl="0" algn="l">
              <a:lnSpc>
                <a:spcPct val="115000"/>
              </a:lnSpc>
              <a:spcBef>
                <a:spcPts val="1600"/>
              </a:spcBef>
              <a:spcAft>
                <a:spcPts val="0"/>
              </a:spcAft>
              <a:buClr>
                <a:srgbClr val="000000"/>
              </a:buClr>
              <a:buSzPts val="1300"/>
              <a:buFont typeface="Arial"/>
              <a:buChar char="●"/>
            </a:pPr>
            <a:r>
              <a:rPr lang="en-GB">
                <a:solidFill>
                  <a:srgbClr val="000000"/>
                </a:solidFill>
                <a:latin typeface="Tiro Devanagari Hindi"/>
                <a:ea typeface="Tiro Devanagari Hindi"/>
                <a:cs typeface="Tiro Devanagari Hindi"/>
                <a:sym typeface="Tiro Devanagari Hindi"/>
              </a:rPr>
              <a:t>Developed a neural network combining </a:t>
            </a:r>
            <a:r>
              <a:rPr b="1" lang="en-GB">
                <a:solidFill>
                  <a:srgbClr val="000000"/>
                </a:solidFill>
                <a:latin typeface="Tiro Devanagari Hindi"/>
                <a:ea typeface="Tiro Devanagari Hindi"/>
                <a:cs typeface="Tiro Devanagari Hindi"/>
                <a:sym typeface="Tiro Devanagari Hindi"/>
              </a:rPr>
              <a:t>edge detection</a:t>
            </a:r>
            <a:r>
              <a:rPr lang="en-GB">
                <a:solidFill>
                  <a:srgbClr val="000000"/>
                </a:solidFill>
                <a:latin typeface="Tiro Devanagari Hindi"/>
                <a:ea typeface="Tiro Devanagari Hindi"/>
                <a:cs typeface="Tiro Devanagari Hindi"/>
                <a:sym typeface="Tiro Devanagari Hindi"/>
              </a:rPr>
              <a:t> techniques (e.g., Canny edge detection) with segmentation for precise boundary localization.</a:t>
            </a:r>
            <a:endParaRPr>
              <a:solidFill>
                <a:srgbClr val="000000"/>
              </a:solidFill>
              <a:latin typeface="Tiro Devanagari Hindi"/>
              <a:ea typeface="Tiro Devanagari Hindi"/>
              <a:cs typeface="Tiro Devanagari Hindi"/>
              <a:sym typeface="Tiro Devanagari Hindi"/>
            </a:endParaRPr>
          </a:p>
          <a:p>
            <a:pPr indent="-311150" lvl="0" marL="457200" rtl="0" algn="l">
              <a:lnSpc>
                <a:spcPct val="115000"/>
              </a:lnSpc>
              <a:spcBef>
                <a:spcPts val="0"/>
              </a:spcBef>
              <a:spcAft>
                <a:spcPts val="0"/>
              </a:spcAft>
              <a:buClr>
                <a:srgbClr val="000000"/>
              </a:buClr>
              <a:buSzPts val="1300"/>
              <a:buFont typeface="Tiro Devanagari Hindi"/>
              <a:buChar char="●"/>
            </a:pPr>
            <a:r>
              <a:rPr lang="en-GB">
                <a:solidFill>
                  <a:srgbClr val="000000"/>
                </a:solidFill>
                <a:latin typeface="Tiro Devanagari Hindi"/>
                <a:ea typeface="Tiro Devanagari Hindi"/>
                <a:cs typeface="Tiro Devanagari Hindi"/>
                <a:sym typeface="Tiro Devanagari Hindi"/>
              </a:rPr>
              <a:t>Integrated preprocessing steps to denoise images and normalize intensity levels for consistent input quality.</a:t>
            </a:r>
            <a:endParaRPr>
              <a:solidFill>
                <a:srgbClr val="000000"/>
              </a:solidFill>
              <a:latin typeface="Tiro Devanagari Hindi"/>
              <a:ea typeface="Tiro Devanagari Hindi"/>
              <a:cs typeface="Tiro Devanagari Hindi"/>
              <a:sym typeface="Tiro Devanagari Hindi"/>
            </a:endParaRPr>
          </a:p>
          <a:p>
            <a:pPr indent="-311150" lvl="0" marL="457200" rtl="0" algn="l">
              <a:lnSpc>
                <a:spcPct val="115000"/>
              </a:lnSpc>
              <a:spcBef>
                <a:spcPts val="0"/>
              </a:spcBef>
              <a:spcAft>
                <a:spcPts val="0"/>
              </a:spcAft>
              <a:buClr>
                <a:srgbClr val="000000"/>
              </a:buClr>
              <a:buSzPts val="1300"/>
              <a:buFont typeface="Tiro Devanagari Hindi"/>
              <a:buChar char="●"/>
            </a:pPr>
            <a:r>
              <a:rPr lang="en-GB">
                <a:solidFill>
                  <a:srgbClr val="000000"/>
                </a:solidFill>
                <a:latin typeface="Tiro Devanagari Hindi"/>
                <a:ea typeface="Tiro Devanagari Hindi"/>
                <a:cs typeface="Tiro Devanagari Hindi"/>
                <a:sym typeface="Tiro Devanagari Hindi"/>
              </a:rPr>
              <a:t>Evaluated performance using real-world MRI datasets.</a:t>
            </a:r>
            <a:endParaRPr>
              <a:solidFill>
                <a:srgbClr val="000000"/>
              </a:solidFill>
              <a:latin typeface="Tiro Devanagari Hindi"/>
              <a:ea typeface="Tiro Devanagari Hindi"/>
              <a:cs typeface="Tiro Devanagari Hindi"/>
              <a:sym typeface="Tiro Devanagari Hindi"/>
            </a:endParaRPr>
          </a:p>
          <a:p>
            <a:pPr indent="0" lvl="0" marL="0" rtl="0" algn="l">
              <a:lnSpc>
                <a:spcPct val="115000"/>
              </a:lnSpc>
              <a:spcBef>
                <a:spcPts val="1200"/>
              </a:spcBef>
              <a:spcAft>
                <a:spcPts val="0"/>
              </a:spcAft>
              <a:buSzPts val="1300"/>
              <a:buNone/>
            </a:pPr>
            <a:r>
              <a:rPr b="1" lang="en-GB">
                <a:solidFill>
                  <a:srgbClr val="000000"/>
                </a:solidFill>
                <a:latin typeface="Tiro Devanagari Hindi"/>
                <a:ea typeface="Tiro Devanagari Hindi"/>
                <a:cs typeface="Tiro Devanagari Hindi"/>
                <a:sym typeface="Tiro Devanagari Hindi"/>
              </a:rPr>
              <a:t>Technologies:</a:t>
            </a:r>
            <a:r>
              <a:rPr lang="en-GB">
                <a:solidFill>
                  <a:srgbClr val="000000"/>
                </a:solidFill>
                <a:latin typeface="Tiro Devanagari Hindi"/>
                <a:ea typeface="Tiro Devanagari Hindi"/>
                <a:cs typeface="Tiro Devanagari Hindi"/>
                <a:sym typeface="Tiro Devanagari Hindi"/>
              </a:rPr>
              <a:t> Neural networks, edge detection (Canny), image preprocessing.</a:t>
            </a:r>
            <a:endParaRPr>
              <a:solidFill>
                <a:srgbClr val="000000"/>
              </a:solidFill>
              <a:latin typeface="Tiro Devanagari Hindi"/>
              <a:ea typeface="Tiro Devanagari Hindi"/>
              <a:cs typeface="Tiro Devanagari Hindi"/>
              <a:sym typeface="Tiro Devanagari Hindi"/>
            </a:endParaRPr>
          </a:p>
          <a:p>
            <a:pPr indent="0" lvl="0" marL="0" rtl="0" algn="just">
              <a:lnSpc>
                <a:spcPct val="115000"/>
              </a:lnSpc>
              <a:spcBef>
                <a:spcPts val="0"/>
              </a:spcBef>
              <a:spcAft>
                <a:spcPts val="0"/>
              </a:spcAft>
              <a:buSzPts val="1300"/>
              <a:buNone/>
            </a:pPr>
            <a:r>
              <a:rPr b="1" lang="en-GB">
                <a:solidFill>
                  <a:srgbClr val="000000"/>
                </a:solidFill>
                <a:latin typeface="Tiro Devanagari Hindi"/>
                <a:ea typeface="Tiro Devanagari Hindi"/>
                <a:cs typeface="Tiro Devanagari Hindi"/>
                <a:sym typeface="Tiro Devanagari Hindi"/>
              </a:rPr>
              <a:t>Outcome:</a:t>
            </a:r>
            <a:r>
              <a:rPr lang="en-GB">
                <a:solidFill>
                  <a:srgbClr val="000000"/>
                </a:solidFill>
                <a:latin typeface="Tiro Devanagari Hindi"/>
                <a:ea typeface="Tiro Devanagari Hindi"/>
                <a:cs typeface="Tiro Devanagari Hindi"/>
                <a:sym typeface="Tiro Devanagari Hindi"/>
              </a:rPr>
              <a:t> Achieved high precision in early tumor detection, particularly for irregularly shaped tumors.</a:t>
            </a:r>
            <a:endParaRPr>
              <a:solidFill>
                <a:srgbClr val="000000"/>
              </a:solidFill>
              <a:latin typeface="Tiro Devanagari Hindi"/>
              <a:ea typeface="Tiro Devanagari Hindi"/>
              <a:cs typeface="Tiro Devanagari Hindi"/>
              <a:sym typeface="Tiro Devanagari Hindi"/>
            </a:endParaRPr>
          </a:p>
          <a:p>
            <a:pPr indent="0" lvl="0" marL="0" rtl="0" algn="just">
              <a:lnSpc>
                <a:spcPct val="115000"/>
              </a:lnSpc>
              <a:spcBef>
                <a:spcPts val="1600"/>
              </a:spcBef>
              <a:spcAft>
                <a:spcPts val="1600"/>
              </a:spcAft>
              <a:buSzPts val="1300"/>
              <a:buNone/>
            </a:pPr>
            <a:r>
              <a:t/>
            </a:r>
            <a:endParaRPr sz="1400">
              <a:solidFill>
                <a:schemeClr val="dk2"/>
              </a:solidFill>
              <a:latin typeface="Tiro Devanagari Hindi"/>
              <a:ea typeface="Tiro Devanagari Hindi"/>
              <a:cs typeface="Tiro Devanagari Hindi"/>
              <a:sym typeface="Tiro Devanagari Hind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190250" y="529725"/>
            <a:ext cx="8830800" cy="53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2600"/>
              <a:buNone/>
            </a:pPr>
            <a:r>
              <a:rPr lang="en-GB" sz="1900">
                <a:solidFill>
                  <a:srgbClr val="000000"/>
                </a:solidFill>
                <a:latin typeface="Tiro Devanagari Hindi"/>
                <a:ea typeface="Tiro Devanagari Hindi"/>
                <a:cs typeface="Tiro Devanagari Hindi"/>
                <a:sym typeface="Tiro Devanagari Hindi"/>
              </a:rPr>
              <a:t>6. Machine Learning and Deep Learning for Tumor Detection (</a:t>
            </a:r>
            <a:r>
              <a:rPr b="0" lang="en-GB" sz="1600">
                <a:solidFill>
                  <a:srgbClr val="0000FF"/>
                </a:solidFill>
                <a:latin typeface="Tiro Devanagari Hindi"/>
                <a:ea typeface="Tiro Devanagari Hindi"/>
                <a:cs typeface="Tiro Devanagari Hindi"/>
                <a:sym typeface="Tiro Devanagari Hindi"/>
              </a:rPr>
              <a:t>2020</a:t>
            </a:r>
            <a:r>
              <a:rPr lang="en-GB" sz="1900">
                <a:solidFill>
                  <a:srgbClr val="000000"/>
                </a:solidFill>
                <a:latin typeface="Tiro Devanagari Hindi"/>
                <a:ea typeface="Tiro Devanagari Hindi"/>
                <a:cs typeface="Tiro Devanagari Hindi"/>
                <a:sym typeface="Tiro Devanagari Hindi"/>
              </a:rPr>
              <a:t>)</a:t>
            </a:r>
            <a:endParaRPr sz="2700">
              <a:solidFill>
                <a:srgbClr val="000000"/>
              </a:solidFill>
              <a:latin typeface="Tiro Devanagari Hindi"/>
              <a:ea typeface="Tiro Devanagari Hindi"/>
              <a:cs typeface="Tiro Devanagari Hindi"/>
              <a:sym typeface="Tiro Devanagari Hindi"/>
            </a:endParaRPr>
          </a:p>
        </p:txBody>
      </p:sp>
      <p:sp>
        <p:nvSpPr>
          <p:cNvPr id="273" name="Google Shape;273;p33"/>
          <p:cNvSpPr txBox="1"/>
          <p:nvPr>
            <p:ph idx="1" type="body"/>
          </p:nvPr>
        </p:nvSpPr>
        <p:spPr>
          <a:xfrm>
            <a:off x="295925" y="1169625"/>
            <a:ext cx="8725200" cy="3861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GB">
                <a:solidFill>
                  <a:schemeClr val="dk2"/>
                </a:solidFill>
                <a:latin typeface="Tiro Devanagari Hindi"/>
                <a:ea typeface="Tiro Devanagari Hindi"/>
                <a:cs typeface="Tiro Devanagari Hindi"/>
                <a:sym typeface="Tiro Devanagari Hindi"/>
              </a:rPr>
              <a:t>Researchers: Published in Artificial Intelligence Review by AI researchers in 2020.</a:t>
            </a:r>
            <a:endParaRPr>
              <a:solidFill>
                <a:schemeClr val="dk2"/>
              </a:solidFill>
              <a:latin typeface="Tiro Devanagari Hindi"/>
              <a:ea typeface="Tiro Devanagari Hindi"/>
              <a:cs typeface="Tiro Devanagari Hindi"/>
              <a:sym typeface="Tiro Devanagari Hindi"/>
            </a:endParaRPr>
          </a:p>
          <a:p>
            <a:pPr indent="0" lvl="0" marL="0" rtl="0" algn="just">
              <a:lnSpc>
                <a:spcPct val="115000"/>
              </a:lnSpc>
              <a:spcBef>
                <a:spcPts val="1600"/>
              </a:spcBef>
              <a:spcAft>
                <a:spcPts val="0"/>
              </a:spcAft>
              <a:buSzPts val="1300"/>
              <a:buNone/>
            </a:pPr>
            <a:r>
              <a:rPr b="1" lang="en-GB">
                <a:solidFill>
                  <a:srgbClr val="000000"/>
                </a:solidFill>
                <a:latin typeface="Tiro Devanagari Hindi"/>
                <a:ea typeface="Tiro Devanagari Hindi"/>
                <a:cs typeface="Tiro Devanagari Hindi"/>
                <a:sym typeface="Tiro Devanagari Hindi"/>
              </a:rPr>
              <a:t>Aim:</a:t>
            </a:r>
            <a:r>
              <a:rPr lang="en-GB">
                <a:solidFill>
                  <a:srgbClr val="000000"/>
                </a:solidFill>
                <a:latin typeface="Tiro Devanagari Hindi"/>
                <a:ea typeface="Tiro Devanagari Hindi"/>
                <a:cs typeface="Tiro Devanagari Hindi"/>
                <a:sym typeface="Tiro Devanagari Hindi"/>
              </a:rPr>
              <a:t> To provide a comprehensive review of machine learning methods for tumor detection and classification.</a:t>
            </a:r>
            <a:endParaRPr>
              <a:solidFill>
                <a:srgbClr val="000000"/>
              </a:solidFill>
              <a:latin typeface="Tiro Devanagari Hindi"/>
              <a:ea typeface="Tiro Devanagari Hindi"/>
              <a:cs typeface="Tiro Devanagari Hindi"/>
              <a:sym typeface="Tiro Devanagari Hindi"/>
            </a:endParaRPr>
          </a:p>
          <a:p>
            <a:pPr indent="0" lvl="0" marL="0" rtl="0" algn="just">
              <a:lnSpc>
                <a:spcPct val="115000"/>
              </a:lnSpc>
              <a:spcBef>
                <a:spcPts val="1600"/>
              </a:spcBef>
              <a:spcAft>
                <a:spcPts val="0"/>
              </a:spcAft>
              <a:buSzPts val="1300"/>
              <a:buNone/>
            </a:pPr>
            <a:r>
              <a:rPr b="1" lang="en-GB">
                <a:solidFill>
                  <a:srgbClr val="000000"/>
                </a:solidFill>
                <a:latin typeface="Tiro Devanagari Hindi"/>
                <a:ea typeface="Tiro Devanagari Hindi"/>
                <a:cs typeface="Tiro Devanagari Hindi"/>
                <a:sym typeface="Tiro Devanagari Hindi"/>
              </a:rPr>
              <a:t>Objective:</a:t>
            </a:r>
            <a:r>
              <a:rPr lang="en-GB">
                <a:solidFill>
                  <a:srgbClr val="000000"/>
                </a:solidFill>
                <a:latin typeface="Tiro Devanagari Hindi"/>
                <a:ea typeface="Tiro Devanagari Hindi"/>
                <a:cs typeface="Tiro Devanagari Hindi"/>
                <a:sym typeface="Tiro Devanagari Hindi"/>
              </a:rPr>
              <a:t> Compare classical ML methods like Random Forests with modern deep learning approaches like CNNs.</a:t>
            </a:r>
            <a:endParaRPr>
              <a:solidFill>
                <a:srgbClr val="000000"/>
              </a:solidFill>
              <a:latin typeface="Tiro Devanagari Hindi"/>
              <a:ea typeface="Tiro Devanagari Hindi"/>
              <a:cs typeface="Tiro Devanagari Hindi"/>
              <a:sym typeface="Tiro Devanagari Hindi"/>
            </a:endParaRPr>
          </a:p>
          <a:p>
            <a:pPr indent="0" lvl="0" marL="0" rtl="0" algn="just">
              <a:lnSpc>
                <a:spcPct val="115000"/>
              </a:lnSpc>
              <a:spcBef>
                <a:spcPts val="1600"/>
              </a:spcBef>
              <a:spcAft>
                <a:spcPts val="0"/>
              </a:spcAft>
              <a:buSzPts val="1300"/>
              <a:buNone/>
            </a:pPr>
            <a:r>
              <a:rPr b="1" lang="en-GB">
                <a:solidFill>
                  <a:srgbClr val="000000"/>
                </a:solidFill>
                <a:latin typeface="Tiro Devanagari Hindi"/>
                <a:ea typeface="Tiro Devanagari Hindi"/>
                <a:cs typeface="Tiro Devanagari Hindi"/>
                <a:sym typeface="Tiro Devanagari Hindi"/>
              </a:rPr>
              <a:t>Methodology:</a:t>
            </a:r>
            <a:endParaRPr b="1">
              <a:solidFill>
                <a:srgbClr val="000000"/>
              </a:solidFill>
              <a:latin typeface="Tiro Devanagari Hindi"/>
              <a:ea typeface="Tiro Devanagari Hindi"/>
              <a:cs typeface="Tiro Devanagari Hindi"/>
              <a:sym typeface="Tiro Devanagari Hindi"/>
            </a:endParaRPr>
          </a:p>
          <a:p>
            <a:pPr indent="-311150" lvl="0" marL="457200" rtl="0" algn="l">
              <a:lnSpc>
                <a:spcPct val="115000"/>
              </a:lnSpc>
              <a:spcBef>
                <a:spcPts val="1600"/>
              </a:spcBef>
              <a:spcAft>
                <a:spcPts val="0"/>
              </a:spcAft>
              <a:buClr>
                <a:srgbClr val="000000"/>
              </a:buClr>
              <a:buSzPts val="1300"/>
              <a:buFont typeface="Arial"/>
              <a:buChar char="●"/>
            </a:pPr>
            <a:r>
              <a:rPr lang="en-GB">
                <a:solidFill>
                  <a:srgbClr val="000000"/>
                </a:solidFill>
                <a:latin typeface="Tiro Devanagari Hindi"/>
                <a:ea typeface="Tiro Devanagari Hindi"/>
                <a:cs typeface="Tiro Devanagari Hindi"/>
                <a:sym typeface="Tiro Devanagari Hindi"/>
              </a:rPr>
              <a:t>Conducted experiments using supervised learning models such as </a:t>
            </a:r>
            <a:r>
              <a:rPr b="1" lang="en-GB">
                <a:solidFill>
                  <a:srgbClr val="000000"/>
                </a:solidFill>
                <a:latin typeface="Tiro Devanagari Hindi"/>
                <a:ea typeface="Tiro Devanagari Hindi"/>
                <a:cs typeface="Tiro Devanagari Hindi"/>
                <a:sym typeface="Tiro Devanagari Hindi"/>
              </a:rPr>
              <a:t>Random Forests</a:t>
            </a:r>
            <a:r>
              <a:rPr lang="en-GB">
                <a:solidFill>
                  <a:srgbClr val="000000"/>
                </a:solidFill>
                <a:latin typeface="Tiro Devanagari Hindi"/>
                <a:ea typeface="Tiro Devanagari Hindi"/>
                <a:cs typeface="Tiro Devanagari Hindi"/>
                <a:sym typeface="Tiro Devanagari Hindi"/>
              </a:rPr>
              <a:t> and </a:t>
            </a:r>
            <a:r>
              <a:rPr b="1" lang="en-GB">
                <a:solidFill>
                  <a:srgbClr val="000000"/>
                </a:solidFill>
                <a:latin typeface="Tiro Devanagari Hindi"/>
                <a:ea typeface="Tiro Devanagari Hindi"/>
                <a:cs typeface="Tiro Devanagari Hindi"/>
                <a:sym typeface="Tiro Devanagari Hindi"/>
              </a:rPr>
              <a:t>Support Vector Machines (SVM)</a:t>
            </a:r>
            <a:r>
              <a:rPr lang="en-GB">
                <a:solidFill>
                  <a:srgbClr val="000000"/>
                </a:solidFill>
                <a:latin typeface="Tiro Devanagari Hindi"/>
                <a:ea typeface="Tiro Devanagari Hindi"/>
                <a:cs typeface="Tiro Devanagari Hindi"/>
                <a:sym typeface="Tiro Devanagari Hindi"/>
              </a:rPr>
              <a:t> for binary tumor/non-tumor classification.</a:t>
            </a:r>
            <a:endParaRPr>
              <a:solidFill>
                <a:srgbClr val="000000"/>
              </a:solidFill>
              <a:latin typeface="Tiro Devanagari Hindi"/>
              <a:ea typeface="Tiro Devanagari Hindi"/>
              <a:cs typeface="Tiro Devanagari Hindi"/>
              <a:sym typeface="Tiro Devanagari Hindi"/>
            </a:endParaRPr>
          </a:p>
          <a:p>
            <a:pPr indent="-311150" lvl="0" marL="457200" rtl="0" algn="l">
              <a:lnSpc>
                <a:spcPct val="115000"/>
              </a:lnSpc>
              <a:spcBef>
                <a:spcPts val="0"/>
              </a:spcBef>
              <a:spcAft>
                <a:spcPts val="0"/>
              </a:spcAft>
              <a:buClr>
                <a:srgbClr val="000000"/>
              </a:buClr>
              <a:buSzPts val="1300"/>
              <a:buFont typeface="Tiro Devanagari Hindi"/>
              <a:buChar char="●"/>
            </a:pPr>
            <a:r>
              <a:rPr lang="en-GB">
                <a:solidFill>
                  <a:srgbClr val="000000"/>
                </a:solidFill>
                <a:latin typeface="Tiro Devanagari Hindi"/>
                <a:ea typeface="Tiro Devanagari Hindi"/>
                <a:cs typeface="Tiro Devanagari Hindi"/>
                <a:sym typeface="Tiro Devanagari Hindi"/>
              </a:rPr>
              <a:t>Evaluated the impact of CNNs in feature extraction and automatic learning of spatial patterns in imaging data.</a:t>
            </a:r>
            <a:endParaRPr>
              <a:solidFill>
                <a:srgbClr val="000000"/>
              </a:solidFill>
              <a:latin typeface="Tiro Devanagari Hindi"/>
              <a:ea typeface="Tiro Devanagari Hindi"/>
              <a:cs typeface="Tiro Devanagari Hindi"/>
              <a:sym typeface="Tiro Devanagari Hindi"/>
            </a:endParaRPr>
          </a:p>
          <a:p>
            <a:pPr indent="0" lvl="0" marL="0" rtl="0" algn="l">
              <a:lnSpc>
                <a:spcPct val="115000"/>
              </a:lnSpc>
              <a:spcBef>
                <a:spcPts val="1200"/>
              </a:spcBef>
              <a:spcAft>
                <a:spcPts val="0"/>
              </a:spcAft>
              <a:buSzPts val="1300"/>
              <a:buNone/>
            </a:pPr>
            <a:r>
              <a:rPr b="1" lang="en-GB">
                <a:solidFill>
                  <a:srgbClr val="000000"/>
                </a:solidFill>
                <a:latin typeface="Tiro Devanagari Hindi"/>
                <a:ea typeface="Tiro Devanagari Hindi"/>
                <a:cs typeface="Tiro Devanagari Hindi"/>
                <a:sym typeface="Tiro Devanagari Hindi"/>
              </a:rPr>
              <a:t>Technologies:</a:t>
            </a:r>
            <a:r>
              <a:rPr lang="en-GB">
                <a:solidFill>
                  <a:srgbClr val="000000"/>
                </a:solidFill>
                <a:latin typeface="Tiro Devanagari Hindi"/>
                <a:ea typeface="Tiro Devanagari Hindi"/>
                <a:cs typeface="Tiro Devanagari Hindi"/>
                <a:sym typeface="Tiro Devanagari Hindi"/>
              </a:rPr>
              <a:t> Random Forests, SVM, CNNs.</a:t>
            </a:r>
            <a:endParaRPr>
              <a:solidFill>
                <a:srgbClr val="000000"/>
              </a:solidFill>
              <a:latin typeface="Tiro Devanagari Hindi"/>
              <a:ea typeface="Tiro Devanagari Hindi"/>
              <a:cs typeface="Tiro Devanagari Hindi"/>
              <a:sym typeface="Tiro Devanagari Hindi"/>
            </a:endParaRPr>
          </a:p>
          <a:p>
            <a:pPr indent="0" lvl="0" marL="0" rtl="0" algn="just">
              <a:lnSpc>
                <a:spcPct val="115000"/>
              </a:lnSpc>
              <a:spcBef>
                <a:spcPts val="0"/>
              </a:spcBef>
              <a:spcAft>
                <a:spcPts val="0"/>
              </a:spcAft>
              <a:buSzPts val="1300"/>
              <a:buNone/>
            </a:pPr>
            <a:r>
              <a:rPr b="1" lang="en-GB">
                <a:solidFill>
                  <a:srgbClr val="000000"/>
                </a:solidFill>
                <a:latin typeface="Tiro Devanagari Hindi"/>
                <a:ea typeface="Tiro Devanagari Hindi"/>
                <a:cs typeface="Tiro Devanagari Hindi"/>
                <a:sym typeface="Tiro Devanagari Hindi"/>
              </a:rPr>
              <a:t>Outcome:</a:t>
            </a:r>
            <a:r>
              <a:rPr lang="en-GB">
                <a:solidFill>
                  <a:srgbClr val="000000"/>
                </a:solidFill>
                <a:latin typeface="Tiro Devanagari Hindi"/>
                <a:ea typeface="Tiro Devanagari Hindi"/>
                <a:cs typeface="Tiro Devanagari Hindi"/>
                <a:sym typeface="Tiro Devanagari Hindi"/>
              </a:rPr>
              <a:t> Highlighted the superiority of CNNs for high-dimensional feature extraction while advocating for hybrid ML techniques.</a:t>
            </a:r>
            <a:endParaRPr>
              <a:solidFill>
                <a:srgbClr val="000000"/>
              </a:solidFill>
              <a:latin typeface="Tiro Devanagari Hindi"/>
              <a:ea typeface="Tiro Devanagari Hindi"/>
              <a:cs typeface="Tiro Devanagari Hindi"/>
              <a:sym typeface="Tiro Devanagari Hindi"/>
            </a:endParaRPr>
          </a:p>
          <a:p>
            <a:pPr indent="0" lvl="0" marL="0" rtl="0" algn="just">
              <a:lnSpc>
                <a:spcPct val="115000"/>
              </a:lnSpc>
              <a:spcBef>
                <a:spcPts val="1600"/>
              </a:spcBef>
              <a:spcAft>
                <a:spcPts val="1600"/>
              </a:spcAft>
              <a:buSzPts val="1300"/>
              <a:buNone/>
            </a:pPr>
            <a:r>
              <a:t/>
            </a:r>
            <a:endParaRPr>
              <a:solidFill>
                <a:schemeClr val="dk2"/>
              </a:solidFill>
              <a:latin typeface="Tiro Devanagari Hindi"/>
              <a:ea typeface="Tiro Devanagari Hindi"/>
              <a:cs typeface="Tiro Devanagari Hindi"/>
              <a:sym typeface="Tiro Devanagari Hind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190250" y="529725"/>
            <a:ext cx="8830800" cy="53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2600"/>
              <a:buNone/>
            </a:pPr>
            <a:r>
              <a:rPr lang="en-GB" sz="1900">
                <a:solidFill>
                  <a:srgbClr val="000000"/>
                </a:solidFill>
                <a:latin typeface="Tiro Devanagari Hindi"/>
                <a:ea typeface="Tiro Devanagari Hindi"/>
                <a:cs typeface="Tiro Devanagari Hindi"/>
                <a:sym typeface="Tiro Devanagari Hindi"/>
              </a:rPr>
              <a:t>6. Machine Learning and Deep Learning for Tumor Detection (</a:t>
            </a:r>
            <a:r>
              <a:rPr b="0" lang="en-GB" sz="1600">
                <a:solidFill>
                  <a:srgbClr val="0000FF"/>
                </a:solidFill>
                <a:latin typeface="Tiro Devanagari Hindi"/>
                <a:ea typeface="Tiro Devanagari Hindi"/>
                <a:cs typeface="Tiro Devanagari Hindi"/>
                <a:sym typeface="Tiro Devanagari Hindi"/>
              </a:rPr>
              <a:t>2020</a:t>
            </a:r>
            <a:r>
              <a:rPr lang="en-GB" sz="1900">
                <a:solidFill>
                  <a:srgbClr val="000000"/>
                </a:solidFill>
                <a:latin typeface="Tiro Devanagari Hindi"/>
                <a:ea typeface="Tiro Devanagari Hindi"/>
                <a:cs typeface="Tiro Devanagari Hindi"/>
                <a:sym typeface="Tiro Devanagari Hindi"/>
              </a:rPr>
              <a:t>)</a:t>
            </a:r>
            <a:endParaRPr sz="2700">
              <a:solidFill>
                <a:srgbClr val="000000"/>
              </a:solidFill>
              <a:latin typeface="Tiro Devanagari Hindi"/>
              <a:ea typeface="Tiro Devanagari Hindi"/>
              <a:cs typeface="Tiro Devanagari Hindi"/>
              <a:sym typeface="Tiro Devanagari Hindi"/>
            </a:endParaRPr>
          </a:p>
        </p:txBody>
      </p:sp>
      <p:sp>
        <p:nvSpPr>
          <p:cNvPr id="279" name="Google Shape;279;p34"/>
          <p:cNvSpPr txBox="1"/>
          <p:nvPr>
            <p:ph idx="1" type="body"/>
          </p:nvPr>
        </p:nvSpPr>
        <p:spPr>
          <a:xfrm>
            <a:off x="295925" y="1169625"/>
            <a:ext cx="8725200" cy="3861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GB">
                <a:solidFill>
                  <a:schemeClr val="dk2"/>
                </a:solidFill>
                <a:latin typeface="Tiro Devanagari Hindi"/>
                <a:ea typeface="Tiro Devanagari Hindi"/>
                <a:cs typeface="Tiro Devanagari Hindi"/>
                <a:sym typeface="Tiro Devanagari Hindi"/>
              </a:rPr>
              <a:t>Researchers: Published in Artificial Intelligence Review by AI researchers in 2020.</a:t>
            </a:r>
            <a:endParaRPr>
              <a:solidFill>
                <a:schemeClr val="dk2"/>
              </a:solidFill>
              <a:latin typeface="Tiro Devanagari Hindi"/>
              <a:ea typeface="Tiro Devanagari Hindi"/>
              <a:cs typeface="Tiro Devanagari Hindi"/>
              <a:sym typeface="Tiro Devanagari Hindi"/>
            </a:endParaRPr>
          </a:p>
          <a:p>
            <a:pPr indent="0" lvl="0" marL="0" rtl="0" algn="just">
              <a:lnSpc>
                <a:spcPct val="115000"/>
              </a:lnSpc>
              <a:spcBef>
                <a:spcPts val="1600"/>
              </a:spcBef>
              <a:spcAft>
                <a:spcPts val="0"/>
              </a:spcAft>
              <a:buSzPts val="1300"/>
              <a:buNone/>
            </a:pPr>
            <a:r>
              <a:rPr b="1" lang="en-GB">
                <a:solidFill>
                  <a:srgbClr val="000000"/>
                </a:solidFill>
                <a:latin typeface="Tiro Devanagari Hindi"/>
                <a:ea typeface="Tiro Devanagari Hindi"/>
                <a:cs typeface="Tiro Devanagari Hindi"/>
                <a:sym typeface="Tiro Devanagari Hindi"/>
              </a:rPr>
              <a:t>Aim:</a:t>
            </a:r>
            <a:r>
              <a:rPr lang="en-GB">
                <a:solidFill>
                  <a:srgbClr val="000000"/>
                </a:solidFill>
                <a:latin typeface="Tiro Devanagari Hindi"/>
                <a:ea typeface="Tiro Devanagari Hindi"/>
                <a:cs typeface="Tiro Devanagari Hindi"/>
                <a:sym typeface="Tiro Devanagari Hindi"/>
              </a:rPr>
              <a:t> To provide a comprehensive review of machine learning methods for tumor detection and classification.</a:t>
            </a:r>
            <a:endParaRPr>
              <a:solidFill>
                <a:srgbClr val="000000"/>
              </a:solidFill>
              <a:latin typeface="Tiro Devanagari Hindi"/>
              <a:ea typeface="Tiro Devanagari Hindi"/>
              <a:cs typeface="Tiro Devanagari Hindi"/>
              <a:sym typeface="Tiro Devanagari Hindi"/>
            </a:endParaRPr>
          </a:p>
          <a:p>
            <a:pPr indent="0" lvl="0" marL="0" rtl="0" algn="just">
              <a:lnSpc>
                <a:spcPct val="115000"/>
              </a:lnSpc>
              <a:spcBef>
                <a:spcPts val="1600"/>
              </a:spcBef>
              <a:spcAft>
                <a:spcPts val="0"/>
              </a:spcAft>
              <a:buSzPts val="1300"/>
              <a:buNone/>
            </a:pPr>
            <a:r>
              <a:rPr b="1" lang="en-GB">
                <a:solidFill>
                  <a:srgbClr val="000000"/>
                </a:solidFill>
                <a:latin typeface="Tiro Devanagari Hindi"/>
                <a:ea typeface="Tiro Devanagari Hindi"/>
                <a:cs typeface="Tiro Devanagari Hindi"/>
                <a:sym typeface="Tiro Devanagari Hindi"/>
              </a:rPr>
              <a:t>Objective:</a:t>
            </a:r>
            <a:r>
              <a:rPr lang="en-GB">
                <a:solidFill>
                  <a:srgbClr val="000000"/>
                </a:solidFill>
                <a:latin typeface="Tiro Devanagari Hindi"/>
                <a:ea typeface="Tiro Devanagari Hindi"/>
                <a:cs typeface="Tiro Devanagari Hindi"/>
                <a:sym typeface="Tiro Devanagari Hindi"/>
              </a:rPr>
              <a:t> Compare classical ML methods like Random Forests with modern deep learning approaches like CNNs.</a:t>
            </a:r>
            <a:endParaRPr>
              <a:solidFill>
                <a:srgbClr val="000000"/>
              </a:solidFill>
              <a:latin typeface="Tiro Devanagari Hindi"/>
              <a:ea typeface="Tiro Devanagari Hindi"/>
              <a:cs typeface="Tiro Devanagari Hindi"/>
              <a:sym typeface="Tiro Devanagari Hindi"/>
            </a:endParaRPr>
          </a:p>
          <a:p>
            <a:pPr indent="0" lvl="0" marL="0" rtl="0" algn="just">
              <a:lnSpc>
                <a:spcPct val="115000"/>
              </a:lnSpc>
              <a:spcBef>
                <a:spcPts val="1600"/>
              </a:spcBef>
              <a:spcAft>
                <a:spcPts val="0"/>
              </a:spcAft>
              <a:buSzPts val="1300"/>
              <a:buNone/>
            </a:pPr>
            <a:r>
              <a:rPr b="1" lang="en-GB">
                <a:solidFill>
                  <a:srgbClr val="000000"/>
                </a:solidFill>
                <a:latin typeface="Tiro Devanagari Hindi"/>
                <a:ea typeface="Tiro Devanagari Hindi"/>
                <a:cs typeface="Tiro Devanagari Hindi"/>
                <a:sym typeface="Tiro Devanagari Hindi"/>
              </a:rPr>
              <a:t>Methodology:</a:t>
            </a:r>
            <a:endParaRPr b="1">
              <a:solidFill>
                <a:srgbClr val="000000"/>
              </a:solidFill>
              <a:latin typeface="Tiro Devanagari Hindi"/>
              <a:ea typeface="Tiro Devanagari Hindi"/>
              <a:cs typeface="Tiro Devanagari Hindi"/>
              <a:sym typeface="Tiro Devanagari Hindi"/>
            </a:endParaRPr>
          </a:p>
          <a:p>
            <a:pPr indent="-311150" lvl="0" marL="457200" rtl="0" algn="l">
              <a:lnSpc>
                <a:spcPct val="115000"/>
              </a:lnSpc>
              <a:spcBef>
                <a:spcPts val="1600"/>
              </a:spcBef>
              <a:spcAft>
                <a:spcPts val="0"/>
              </a:spcAft>
              <a:buClr>
                <a:srgbClr val="000000"/>
              </a:buClr>
              <a:buSzPts val="1300"/>
              <a:buFont typeface="Arial"/>
              <a:buChar char="●"/>
            </a:pPr>
            <a:r>
              <a:rPr lang="en-GB">
                <a:solidFill>
                  <a:srgbClr val="000000"/>
                </a:solidFill>
                <a:latin typeface="Tiro Devanagari Hindi"/>
                <a:ea typeface="Tiro Devanagari Hindi"/>
                <a:cs typeface="Tiro Devanagari Hindi"/>
                <a:sym typeface="Tiro Devanagari Hindi"/>
              </a:rPr>
              <a:t>Conducted experiments using supervised learning models such as </a:t>
            </a:r>
            <a:r>
              <a:rPr b="1" lang="en-GB">
                <a:solidFill>
                  <a:srgbClr val="000000"/>
                </a:solidFill>
                <a:latin typeface="Tiro Devanagari Hindi"/>
                <a:ea typeface="Tiro Devanagari Hindi"/>
                <a:cs typeface="Tiro Devanagari Hindi"/>
                <a:sym typeface="Tiro Devanagari Hindi"/>
              </a:rPr>
              <a:t>Random Forests</a:t>
            </a:r>
            <a:r>
              <a:rPr lang="en-GB">
                <a:solidFill>
                  <a:srgbClr val="000000"/>
                </a:solidFill>
                <a:latin typeface="Tiro Devanagari Hindi"/>
                <a:ea typeface="Tiro Devanagari Hindi"/>
                <a:cs typeface="Tiro Devanagari Hindi"/>
                <a:sym typeface="Tiro Devanagari Hindi"/>
              </a:rPr>
              <a:t> and </a:t>
            </a:r>
            <a:r>
              <a:rPr b="1" lang="en-GB">
                <a:solidFill>
                  <a:srgbClr val="000000"/>
                </a:solidFill>
                <a:latin typeface="Tiro Devanagari Hindi"/>
                <a:ea typeface="Tiro Devanagari Hindi"/>
                <a:cs typeface="Tiro Devanagari Hindi"/>
                <a:sym typeface="Tiro Devanagari Hindi"/>
              </a:rPr>
              <a:t>Support Vector Machines (SVM)</a:t>
            </a:r>
            <a:r>
              <a:rPr lang="en-GB">
                <a:solidFill>
                  <a:srgbClr val="000000"/>
                </a:solidFill>
                <a:latin typeface="Tiro Devanagari Hindi"/>
                <a:ea typeface="Tiro Devanagari Hindi"/>
                <a:cs typeface="Tiro Devanagari Hindi"/>
                <a:sym typeface="Tiro Devanagari Hindi"/>
              </a:rPr>
              <a:t> for binary tumor/non-tumor classification.</a:t>
            </a:r>
            <a:endParaRPr>
              <a:solidFill>
                <a:srgbClr val="000000"/>
              </a:solidFill>
              <a:latin typeface="Tiro Devanagari Hindi"/>
              <a:ea typeface="Tiro Devanagari Hindi"/>
              <a:cs typeface="Tiro Devanagari Hindi"/>
              <a:sym typeface="Tiro Devanagari Hindi"/>
            </a:endParaRPr>
          </a:p>
          <a:p>
            <a:pPr indent="-311150" lvl="0" marL="457200" rtl="0" algn="l">
              <a:lnSpc>
                <a:spcPct val="115000"/>
              </a:lnSpc>
              <a:spcBef>
                <a:spcPts val="0"/>
              </a:spcBef>
              <a:spcAft>
                <a:spcPts val="0"/>
              </a:spcAft>
              <a:buClr>
                <a:srgbClr val="000000"/>
              </a:buClr>
              <a:buSzPts val="1300"/>
              <a:buFont typeface="Tiro Devanagari Hindi"/>
              <a:buChar char="●"/>
            </a:pPr>
            <a:r>
              <a:rPr lang="en-GB">
                <a:solidFill>
                  <a:srgbClr val="000000"/>
                </a:solidFill>
                <a:latin typeface="Tiro Devanagari Hindi"/>
                <a:ea typeface="Tiro Devanagari Hindi"/>
                <a:cs typeface="Tiro Devanagari Hindi"/>
                <a:sym typeface="Tiro Devanagari Hindi"/>
              </a:rPr>
              <a:t>Evaluated the impact of CNNs in feature extraction and automatic learning of spatial patterns in imaging data.</a:t>
            </a:r>
            <a:endParaRPr>
              <a:solidFill>
                <a:srgbClr val="000000"/>
              </a:solidFill>
              <a:latin typeface="Tiro Devanagari Hindi"/>
              <a:ea typeface="Tiro Devanagari Hindi"/>
              <a:cs typeface="Tiro Devanagari Hindi"/>
              <a:sym typeface="Tiro Devanagari Hindi"/>
            </a:endParaRPr>
          </a:p>
          <a:p>
            <a:pPr indent="0" lvl="0" marL="0" rtl="0" algn="l">
              <a:lnSpc>
                <a:spcPct val="115000"/>
              </a:lnSpc>
              <a:spcBef>
                <a:spcPts val="1200"/>
              </a:spcBef>
              <a:spcAft>
                <a:spcPts val="0"/>
              </a:spcAft>
              <a:buSzPts val="1300"/>
              <a:buNone/>
            </a:pPr>
            <a:r>
              <a:rPr b="1" lang="en-GB">
                <a:solidFill>
                  <a:srgbClr val="000000"/>
                </a:solidFill>
                <a:latin typeface="Tiro Devanagari Hindi"/>
                <a:ea typeface="Tiro Devanagari Hindi"/>
                <a:cs typeface="Tiro Devanagari Hindi"/>
                <a:sym typeface="Tiro Devanagari Hindi"/>
              </a:rPr>
              <a:t>Technologies:</a:t>
            </a:r>
            <a:r>
              <a:rPr lang="en-GB">
                <a:solidFill>
                  <a:srgbClr val="000000"/>
                </a:solidFill>
                <a:latin typeface="Tiro Devanagari Hindi"/>
                <a:ea typeface="Tiro Devanagari Hindi"/>
                <a:cs typeface="Tiro Devanagari Hindi"/>
                <a:sym typeface="Tiro Devanagari Hindi"/>
              </a:rPr>
              <a:t> Random Forests, SVM, CNNs.</a:t>
            </a:r>
            <a:endParaRPr>
              <a:solidFill>
                <a:srgbClr val="000000"/>
              </a:solidFill>
              <a:latin typeface="Tiro Devanagari Hindi"/>
              <a:ea typeface="Tiro Devanagari Hindi"/>
              <a:cs typeface="Tiro Devanagari Hindi"/>
              <a:sym typeface="Tiro Devanagari Hindi"/>
            </a:endParaRPr>
          </a:p>
          <a:p>
            <a:pPr indent="0" lvl="0" marL="0" rtl="0" algn="just">
              <a:lnSpc>
                <a:spcPct val="115000"/>
              </a:lnSpc>
              <a:spcBef>
                <a:spcPts val="0"/>
              </a:spcBef>
              <a:spcAft>
                <a:spcPts val="0"/>
              </a:spcAft>
              <a:buSzPts val="1300"/>
              <a:buNone/>
            </a:pPr>
            <a:r>
              <a:rPr b="1" lang="en-GB">
                <a:solidFill>
                  <a:srgbClr val="000000"/>
                </a:solidFill>
                <a:latin typeface="Tiro Devanagari Hindi"/>
                <a:ea typeface="Tiro Devanagari Hindi"/>
                <a:cs typeface="Tiro Devanagari Hindi"/>
                <a:sym typeface="Tiro Devanagari Hindi"/>
              </a:rPr>
              <a:t>Outcome:</a:t>
            </a:r>
            <a:r>
              <a:rPr lang="en-GB">
                <a:solidFill>
                  <a:srgbClr val="000000"/>
                </a:solidFill>
                <a:latin typeface="Tiro Devanagari Hindi"/>
                <a:ea typeface="Tiro Devanagari Hindi"/>
                <a:cs typeface="Tiro Devanagari Hindi"/>
                <a:sym typeface="Tiro Devanagari Hindi"/>
              </a:rPr>
              <a:t> Highlighted the superiority of CNNs for high-dimensional feature extraction while advocating for hybrid ML techniques.</a:t>
            </a:r>
            <a:endParaRPr>
              <a:solidFill>
                <a:srgbClr val="000000"/>
              </a:solidFill>
              <a:latin typeface="Tiro Devanagari Hindi"/>
              <a:ea typeface="Tiro Devanagari Hindi"/>
              <a:cs typeface="Tiro Devanagari Hindi"/>
              <a:sym typeface="Tiro Devanagari Hindi"/>
            </a:endParaRPr>
          </a:p>
          <a:p>
            <a:pPr indent="0" lvl="0" marL="0" rtl="0" algn="just">
              <a:lnSpc>
                <a:spcPct val="115000"/>
              </a:lnSpc>
              <a:spcBef>
                <a:spcPts val="1600"/>
              </a:spcBef>
              <a:spcAft>
                <a:spcPts val="1600"/>
              </a:spcAft>
              <a:buSzPts val="1300"/>
              <a:buNone/>
            </a:pPr>
            <a:r>
              <a:t/>
            </a:r>
            <a:endParaRPr>
              <a:solidFill>
                <a:schemeClr val="dk2"/>
              </a:solidFill>
              <a:latin typeface="Tiro Devanagari Hindi"/>
              <a:ea typeface="Tiro Devanagari Hindi"/>
              <a:cs typeface="Tiro Devanagari Hindi"/>
              <a:sym typeface="Tiro Devanagari Hind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5"/>
          <p:cNvSpPr txBox="1"/>
          <p:nvPr>
            <p:ph type="title"/>
          </p:nvPr>
        </p:nvSpPr>
        <p:spPr>
          <a:xfrm>
            <a:off x="190250" y="529725"/>
            <a:ext cx="8830800" cy="53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2600"/>
              <a:buNone/>
            </a:pPr>
            <a:r>
              <a:rPr lang="en-GB" sz="2100">
                <a:solidFill>
                  <a:srgbClr val="000000"/>
                </a:solidFill>
                <a:latin typeface="Tiro Devanagari Hindi"/>
                <a:ea typeface="Tiro Devanagari Hindi"/>
                <a:cs typeface="Tiro Devanagari Hindi"/>
                <a:sym typeface="Tiro Devanagari Hindi"/>
              </a:rPr>
              <a:t>7. Deep Learning Techniques for Tumor Segmentation(</a:t>
            </a:r>
            <a:r>
              <a:rPr b="0" lang="en-GB" sz="1600">
                <a:solidFill>
                  <a:srgbClr val="0000FF"/>
                </a:solidFill>
                <a:latin typeface="Tiro Devanagari Hindi"/>
                <a:ea typeface="Tiro Devanagari Hindi"/>
                <a:cs typeface="Tiro Devanagari Hindi"/>
                <a:sym typeface="Tiro Devanagari Hindi"/>
              </a:rPr>
              <a:t>2022</a:t>
            </a:r>
            <a:r>
              <a:rPr lang="en-GB" sz="2100">
                <a:solidFill>
                  <a:srgbClr val="000000"/>
                </a:solidFill>
                <a:latin typeface="Tiro Devanagari Hindi"/>
                <a:ea typeface="Tiro Devanagari Hindi"/>
                <a:cs typeface="Tiro Devanagari Hindi"/>
                <a:sym typeface="Tiro Devanagari Hindi"/>
              </a:rPr>
              <a:t>)</a:t>
            </a:r>
            <a:endParaRPr sz="2100">
              <a:solidFill>
                <a:srgbClr val="000000"/>
              </a:solidFill>
              <a:latin typeface="Tiro Devanagari Hindi"/>
              <a:ea typeface="Tiro Devanagari Hindi"/>
              <a:cs typeface="Tiro Devanagari Hindi"/>
              <a:sym typeface="Tiro Devanagari Hindi"/>
            </a:endParaRPr>
          </a:p>
        </p:txBody>
      </p:sp>
      <p:sp>
        <p:nvSpPr>
          <p:cNvPr id="285" name="Google Shape;285;p35"/>
          <p:cNvSpPr txBox="1"/>
          <p:nvPr>
            <p:ph idx="1" type="body"/>
          </p:nvPr>
        </p:nvSpPr>
        <p:spPr>
          <a:xfrm>
            <a:off x="295925" y="1169625"/>
            <a:ext cx="8725200" cy="3861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GB">
                <a:solidFill>
                  <a:schemeClr val="dk2"/>
                </a:solidFill>
                <a:latin typeface="Tiro Devanagari Hindi"/>
                <a:ea typeface="Tiro Devanagari Hindi"/>
                <a:cs typeface="Tiro Devanagari Hindi"/>
                <a:sym typeface="Tiro Devanagari Hindi"/>
              </a:rPr>
              <a:t>Researchers: Published in Neural Computing and Applications, 2022 by a team specializing in neural network optimization.</a:t>
            </a:r>
            <a:endParaRPr>
              <a:solidFill>
                <a:schemeClr val="dk2"/>
              </a:solidFill>
              <a:latin typeface="Tiro Devanagari Hindi"/>
              <a:ea typeface="Tiro Devanagari Hindi"/>
              <a:cs typeface="Tiro Devanagari Hindi"/>
              <a:sym typeface="Tiro Devanagari Hindi"/>
            </a:endParaRPr>
          </a:p>
          <a:p>
            <a:pPr indent="-311150" lvl="0" marL="457200" rtl="0" algn="l">
              <a:lnSpc>
                <a:spcPct val="115000"/>
              </a:lnSpc>
              <a:spcBef>
                <a:spcPts val="1600"/>
              </a:spcBef>
              <a:spcAft>
                <a:spcPts val="0"/>
              </a:spcAft>
              <a:buClr>
                <a:srgbClr val="000000"/>
              </a:buClr>
              <a:buSzPts val="1300"/>
              <a:buFont typeface="Arial"/>
              <a:buChar char="●"/>
            </a:pPr>
            <a:r>
              <a:rPr b="1" lang="en-GB">
                <a:solidFill>
                  <a:srgbClr val="000000"/>
                </a:solidFill>
                <a:latin typeface="Tiro Devanagari Hindi"/>
                <a:ea typeface="Tiro Devanagari Hindi"/>
                <a:cs typeface="Tiro Devanagari Hindi"/>
                <a:sym typeface="Tiro Devanagari Hindi"/>
              </a:rPr>
              <a:t>Aim:</a:t>
            </a:r>
            <a:r>
              <a:rPr lang="en-GB">
                <a:solidFill>
                  <a:srgbClr val="000000"/>
                </a:solidFill>
                <a:latin typeface="Tiro Devanagari Hindi"/>
                <a:ea typeface="Tiro Devanagari Hindi"/>
                <a:cs typeface="Tiro Devanagari Hindi"/>
                <a:sym typeface="Tiro Devanagari Hindi"/>
              </a:rPr>
              <a:t> To improve tumor segmentation accuracy by combining multiple deep learning architectures.</a:t>
            </a:r>
            <a:endParaRPr>
              <a:solidFill>
                <a:srgbClr val="000000"/>
              </a:solidFill>
              <a:latin typeface="Tiro Devanagari Hindi"/>
              <a:ea typeface="Tiro Devanagari Hindi"/>
              <a:cs typeface="Tiro Devanagari Hindi"/>
              <a:sym typeface="Tiro Devanagari Hindi"/>
            </a:endParaRPr>
          </a:p>
          <a:p>
            <a:pPr indent="-311150" lvl="0" marL="457200" rtl="0" algn="l">
              <a:lnSpc>
                <a:spcPct val="115000"/>
              </a:lnSpc>
              <a:spcBef>
                <a:spcPts val="0"/>
              </a:spcBef>
              <a:spcAft>
                <a:spcPts val="0"/>
              </a:spcAft>
              <a:buClr>
                <a:srgbClr val="000000"/>
              </a:buClr>
              <a:buSzPts val="1300"/>
              <a:buFont typeface="Arial"/>
              <a:buChar char="●"/>
            </a:pPr>
            <a:r>
              <a:rPr b="1" lang="en-GB">
                <a:solidFill>
                  <a:srgbClr val="000000"/>
                </a:solidFill>
                <a:latin typeface="Tiro Devanagari Hindi"/>
                <a:ea typeface="Tiro Devanagari Hindi"/>
                <a:cs typeface="Tiro Devanagari Hindi"/>
                <a:sym typeface="Tiro Devanagari Hindi"/>
              </a:rPr>
              <a:t>Objective:</a:t>
            </a:r>
            <a:r>
              <a:rPr lang="en-GB">
                <a:solidFill>
                  <a:srgbClr val="000000"/>
                </a:solidFill>
                <a:latin typeface="Tiro Devanagari Hindi"/>
                <a:ea typeface="Tiro Devanagari Hindi"/>
                <a:cs typeface="Tiro Devanagari Hindi"/>
                <a:sym typeface="Tiro Devanagari Hindi"/>
              </a:rPr>
              <a:t> Address tumor variability in size, shape, and intensity using hybrid architectures.</a:t>
            </a:r>
            <a:endParaRPr>
              <a:solidFill>
                <a:srgbClr val="000000"/>
              </a:solidFill>
              <a:latin typeface="Tiro Devanagari Hindi"/>
              <a:ea typeface="Tiro Devanagari Hindi"/>
              <a:cs typeface="Tiro Devanagari Hindi"/>
              <a:sym typeface="Tiro Devanagari Hindi"/>
            </a:endParaRPr>
          </a:p>
          <a:p>
            <a:pPr indent="-311150" lvl="0" marL="457200" rtl="0" algn="l">
              <a:lnSpc>
                <a:spcPct val="115000"/>
              </a:lnSpc>
              <a:spcBef>
                <a:spcPts val="0"/>
              </a:spcBef>
              <a:spcAft>
                <a:spcPts val="0"/>
              </a:spcAft>
              <a:buClr>
                <a:srgbClr val="000000"/>
              </a:buClr>
              <a:buSzPts val="1300"/>
              <a:buFont typeface="Tiro Devanagari Hindi"/>
              <a:buChar char="●"/>
            </a:pPr>
            <a:r>
              <a:rPr b="1" lang="en-GB">
                <a:solidFill>
                  <a:srgbClr val="000000"/>
                </a:solidFill>
                <a:latin typeface="Tiro Devanagari Hindi"/>
                <a:ea typeface="Tiro Devanagari Hindi"/>
                <a:cs typeface="Tiro Devanagari Hindi"/>
                <a:sym typeface="Tiro Devanagari Hindi"/>
              </a:rPr>
              <a:t>Methodology:</a:t>
            </a:r>
            <a:endParaRPr b="1">
              <a:solidFill>
                <a:srgbClr val="000000"/>
              </a:solidFill>
              <a:latin typeface="Tiro Devanagari Hindi"/>
              <a:ea typeface="Tiro Devanagari Hindi"/>
              <a:cs typeface="Tiro Devanagari Hindi"/>
              <a:sym typeface="Tiro Devanagari Hindi"/>
            </a:endParaRPr>
          </a:p>
          <a:p>
            <a:pPr indent="-311150" lvl="1" marL="914400" rtl="0" algn="l">
              <a:lnSpc>
                <a:spcPct val="115000"/>
              </a:lnSpc>
              <a:spcBef>
                <a:spcPts val="0"/>
              </a:spcBef>
              <a:spcAft>
                <a:spcPts val="0"/>
              </a:spcAft>
              <a:buClr>
                <a:srgbClr val="000000"/>
              </a:buClr>
              <a:buSzPts val="1300"/>
              <a:buFont typeface="Arial"/>
              <a:buChar char="○"/>
            </a:pPr>
            <a:r>
              <a:rPr lang="en-GB" sz="1300">
                <a:solidFill>
                  <a:srgbClr val="000000"/>
                </a:solidFill>
                <a:latin typeface="Tiro Devanagari Hindi"/>
                <a:ea typeface="Tiro Devanagari Hindi"/>
                <a:cs typeface="Tiro Devanagari Hindi"/>
                <a:sym typeface="Tiro Devanagari Hindi"/>
              </a:rPr>
              <a:t>Proposed a hybrid model combining </a:t>
            </a:r>
            <a:r>
              <a:rPr b="1" lang="en-GB" sz="1300">
                <a:solidFill>
                  <a:srgbClr val="000000"/>
                </a:solidFill>
                <a:latin typeface="Tiro Devanagari Hindi"/>
                <a:ea typeface="Tiro Devanagari Hindi"/>
                <a:cs typeface="Tiro Devanagari Hindi"/>
                <a:sym typeface="Tiro Devanagari Hindi"/>
              </a:rPr>
              <a:t>U-Net</a:t>
            </a:r>
            <a:r>
              <a:rPr lang="en-GB" sz="1300">
                <a:solidFill>
                  <a:srgbClr val="000000"/>
                </a:solidFill>
                <a:latin typeface="Tiro Devanagari Hindi"/>
                <a:ea typeface="Tiro Devanagari Hindi"/>
                <a:cs typeface="Tiro Devanagari Hindi"/>
                <a:sym typeface="Tiro Devanagari Hindi"/>
              </a:rPr>
              <a:t> and </a:t>
            </a:r>
            <a:r>
              <a:rPr b="1" lang="en-GB" sz="1300">
                <a:solidFill>
                  <a:srgbClr val="000000"/>
                </a:solidFill>
                <a:latin typeface="Tiro Devanagari Hindi"/>
                <a:ea typeface="Tiro Devanagari Hindi"/>
                <a:cs typeface="Tiro Devanagari Hindi"/>
                <a:sym typeface="Tiro Devanagari Hindi"/>
              </a:rPr>
              <a:t>DenseNet</a:t>
            </a:r>
            <a:r>
              <a:rPr lang="en-GB" sz="1300">
                <a:solidFill>
                  <a:srgbClr val="000000"/>
                </a:solidFill>
                <a:latin typeface="Tiro Devanagari Hindi"/>
                <a:ea typeface="Tiro Devanagari Hindi"/>
                <a:cs typeface="Tiro Devanagari Hindi"/>
                <a:sym typeface="Tiro Devanagari Hindi"/>
              </a:rPr>
              <a:t> for enhanced spatial localization and feature extraction.</a:t>
            </a:r>
            <a:endParaRPr sz="1300">
              <a:solidFill>
                <a:srgbClr val="000000"/>
              </a:solidFill>
              <a:latin typeface="Tiro Devanagari Hindi"/>
              <a:ea typeface="Tiro Devanagari Hindi"/>
              <a:cs typeface="Tiro Devanagari Hindi"/>
              <a:sym typeface="Tiro Devanagari Hindi"/>
            </a:endParaRPr>
          </a:p>
          <a:p>
            <a:pPr indent="-311150" lvl="1" marL="914400" rtl="0" algn="l">
              <a:lnSpc>
                <a:spcPct val="115000"/>
              </a:lnSpc>
              <a:spcBef>
                <a:spcPts val="0"/>
              </a:spcBef>
              <a:spcAft>
                <a:spcPts val="0"/>
              </a:spcAft>
              <a:buClr>
                <a:srgbClr val="000000"/>
              </a:buClr>
              <a:buSzPts val="1300"/>
              <a:buFont typeface="Tiro Devanagari Hindi"/>
              <a:buChar char="○"/>
            </a:pPr>
            <a:r>
              <a:rPr lang="en-GB" sz="1300">
                <a:solidFill>
                  <a:srgbClr val="000000"/>
                </a:solidFill>
                <a:latin typeface="Tiro Devanagari Hindi"/>
                <a:ea typeface="Tiro Devanagari Hindi"/>
                <a:cs typeface="Tiro Devanagari Hindi"/>
                <a:sym typeface="Tiro Devanagari Hindi"/>
              </a:rPr>
              <a:t>Incorporated attention mechanisms to focus on tumor regions while reducing false positives.</a:t>
            </a:r>
            <a:endParaRPr sz="1300">
              <a:solidFill>
                <a:srgbClr val="000000"/>
              </a:solidFill>
              <a:latin typeface="Tiro Devanagari Hindi"/>
              <a:ea typeface="Tiro Devanagari Hindi"/>
              <a:cs typeface="Tiro Devanagari Hindi"/>
              <a:sym typeface="Tiro Devanagari Hindi"/>
            </a:endParaRPr>
          </a:p>
          <a:p>
            <a:pPr indent="-311150" lvl="1" marL="914400" rtl="0" algn="l">
              <a:lnSpc>
                <a:spcPct val="115000"/>
              </a:lnSpc>
              <a:spcBef>
                <a:spcPts val="0"/>
              </a:spcBef>
              <a:spcAft>
                <a:spcPts val="0"/>
              </a:spcAft>
              <a:buClr>
                <a:srgbClr val="000000"/>
              </a:buClr>
              <a:buSzPts val="1300"/>
              <a:buFont typeface="Tiro Devanagari Hindi"/>
              <a:buChar char="○"/>
            </a:pPr>
            <a:r>
              <a:rPr lang="en-GB" sz="1300">
                <a:solidFill>
                  <a:srgbClr val="000000"/>
                </a:solidFill>
                <a:latin typeface="Tiro Devanagari Hindi"/>
                <a:ea typeface="Tiro Devanagari Hindi"/>
                <a:cs typeface="Tiro Devanagari Hindi"/>
                <a:sym typeface="Tiro Devanagari Hindi"/>
              </a:rPr>
              <a:t>Trained and validated on multimodal datasets (e.g., MRI, CT) to ensure generalizability.</a:t>
            </a:r>
            <a:endParaRPr sz="1300">
              <a:solidFill>
                <a:srgbClr val="000000"/>
              </a:solidFill>
              <a:latin typeface="Tiro Devanagari Hindi"/>
              <a:ea typeface="Tiro Devanagari Hindi"/>
              <a:cs typeface="Tiro Devanagari Hindi"/>
              <a:sym typeface="Tiro Devanagari Hindi"/>
            </a:endParaRPr>
          </a:p>
          <a:p>
            <a:pPr indent="-311150" lvl="0" marL="457200" rtl="0" algn="l">
              <a:lnSpc>
                <a:spcPct val="115000"/>
              </a:lnSpc>
              <a:spcBef>
                <a:spcPts val="0"/>
              </a:spcBef>
              <a:spcAft>
                <a:spcPts val="0"/>
              </a:spcAft>
              <a:buClr>
                <a:srgbClr val="000000"/>
              </a:buClr>
              <a:buSzPts val="1300"/>
              <a:buFont typeface="Arial"/>
              <a:buChar char="●"/>
            </a:pPr>
            <a:r>
              <a:rPr b="1" lang="en-GB">
                <a:solidFill>
                  <a:srgbClr val="000000"/>
                </a:solidFill>
                <a:latin typeface="Tiro Devanagari Hindi"/>
                <a:ea typeface="Tiro Devanagari Hindi"/>
                <a:cs typeface="Tiro Devanagari Hindi"/>
                <a:sym typeface="Tiro Devanagari Hindi"/>
              </a:rPr>
              <a:t>Technologies:</a:t>
            </a:r>
            <a:r>
              <a:rPr lang="en-GB">
                <a:solidFill>
                  <a:srgbClr val="000000"/>
                </a:solidFill>
                <a:latin typeface="Tiro Devanagari Hindi"/>
                <a:ea typeface="Tiro Devanagari Hindi"/>
                <a:cs typeface="Tiro Devanagari Hindi"/>
                <a:sym typeface="Tiro Devanagari Hindi"/>
              </a:rPr>
              <a:t> U-Net, DenseNet, attention layers.</a:t>
            </a:r>
            <a:endParaRPr>
              <a:solidFill>
                <a:srgbClr val="000000"/>
              </a:solidFill>
              <a:latin typeface="Tiro Devanagari Hindi"/>
              <a:ea typeface="Tiro Devanagari Hindi"/>
              <a:cs typeface="Tiro Devanagari Hindi"/>
              <a:sym typeface="Tiro Devanagari Hindi"/>
            </a:endParaRPr>
          </a:p>
          <a:p>
            <a:pPr indent="-311150" lvl="0" marL="457200" rtl="0" algn="l">
              <a:lnSpc>
                <a:spcPct val="115000"/>
              </a:lnSpc>
              <a:spcBef>
                <a:spcPts val="0"/>
              </a:spcBef>
              <a:spcAft>
                <a:spcPts val="0"/>
              </a:spcAft>
              <a:buClr>
                <a:srgbClr val="000000"/>
              </a:buClr>
              <a:buSzPts val="1300"/>
              <a:buFont typeface="Arial"/>
              <a:buChar char="●"/>
            </a:pPr>
            <a:r>
              <a:rPr b="1" lang="en-GB">
                <a:solidFill>
                  <a:srgbClr val="000000"/>
                </a:solidFill>
                <a:latin typeface="Tiro Devanagari Hindi"/>
                <a:ea typeface="Tiro Devanagari Hindi"/>
                <a:cs typeface="Tiro Devanagari Hindi"/>
                <a:sym typeface="Tiro Devanagari Hindi"/>
              </a:rPr>
              <a:t>Outcome:</a:t>
            </a:r>
            <a:r>
              <a:rPr lang="en-GB">
                <a:solidFill>
                  <a:srgbClr val="000000"/>
                </a:solidFill>
                <a:latin typeface="Tiro Devanagari Hindi"/>
                <a:ea typeface="Tiro Devanagari Hindi"/>
                <a:cs typeface="Tiro Devanagari Hindi"/>
                <a:sym typeface="Tiro Devanagari Hindi"/>
              </a:rPr>
              <a:t> Achieved state-of-the-art performance in tumor segmentation across diverse datasets.</a:t>
            </a:r>
            <a:endParaRPr>
              <a:solidFill>
                <a:srgbClr val="000000"/>
              </a:solidFill>
              <a:latin typeface="Tiro Devanagari Hindi"/>
              <a:ea typeface="Tiro Devanagari Hindi"/>
              <a:cs typeface="Tiro Devanagari Hindi"/>
              <a:sym typeface="Tiro Devanagari Hindi"/>
            </a:endParaRPr>
          </a:p>
          <a:p>
            <a:pPr indent="0" lvl="0" marL="0" rtl="0" algn="l">
              <a:lnSpc>
                <a:spcPct val="115000"/>
              </a:lnSpc>
              <a:spcBef>
                <a:spcPts val="1200"/>
              </a:spcBef>
              <a:spcAft>
                <a:spcPts val="0"/>
              </a:spcAft>
              <a:buSzPts val="1300"/>
              <a:buNone/>
            </a:pPr>
            <a:r>
              <a:rPr lang="en-GB" sz="1500">
                <a:solidFill>
                  <a:srgbClr val="000000"/>
                </a:solidFill>
                <a:latin typeface="Tiro Devanagari Hindi"/>
                <a:ea typeface="Tiro Devanagari Hindi"/>
                <a:cs typeface="Tiro Devanagari Hindi"/>
                <a:sym typeface="Tiro Devanagari Hindi"/>
              </a:rPr>
              <a:t>Here are the collection of pdfs for reference</a:t>
            </a:r>
            <a:r>
              <a:rPr lang="en-GB">
                <a:solidFill>
                  <a:srgbClr val="000000"/>
                </a:solidFill>
                <a:latin typeface="Tiro Devanagari Hindi"/>
                <a:ea typeface="Tiro Devanagari Hindi"/>
                <a:cs typeface="Tiro Devanagari Hindi"/>
                <a:sym typeface="Tiro Devanagari Hindi"/>
              </a:rPr>
              <a:t> :</a:t>
            </a:r>
            <a:r>
              <a:rPr b="1" lang="en-GB">
                <a:solidFill>
                  <a:srgbClr val="000000"/>
                </a:solidFill>
                <a:latin typeface="Tiro Devanagari Hindi"/>
                <a:ea typeface="Tiro Devanagari Hindi"/>
                <a:cs typeface="Tiro Devanagari Hindi"/>
                <a:sym typeface="Tiro Devanagari Hindi"/>
              </a:rPr>
              <a:t> </a:t>
            </a:r>
            <a:r>
              <a:rPr b="1" lang="en-GB" u="sng">
                <a:solidFill>
                  <a:schemeClr val="hlink"/>
                </a:solidFill>
                <a:latin typeface="Tiro Devanagari Hindi"/>
                <a:ea typeface="Tiro Devanagari Hindi"/>
                <a:cs typeface="Tiro Devanagari Hindi"/>
                <a:sym typeface="Tiro Devanagari Hindi"/>
                <a:hlinkClick r:id="rId3"/>
              </a:rPr>
              <a:t>Literature_Review_PDFs</a:t>
            </a:r>
            <a:r>
              <a:rPr b="1" lang="en-GB">
                <a:solidFill>
                  <a:srgbClr val="000000"/>
                </a:solidFill>
                <a:latin typeface="Tiro Devanagari Hindi"/>
                <a:ea typeface="Tiro Devanagari Hindi"/>
                <a:cs typeface="Tiro Devanagari Hindi"/>
                <a:sym typeface="Tiro Devanagari Hindi"/>
              </a:rPr>
              <a:t> </a:t>
            </a:r>
            <a:endParaRPr b="1">
              <a:solidFill>
                <a:srgbClr val="000000"/>
              </a:solidFill>
              <a:latin typeface="Tiro Devanagari Hindi"/>
              <a:ea typeface="Tiro Devanagari Hindi"/>
              <a:cs typeface="Tiro Devanagari Hindi"/>
              <a:sym typeface="Tiro Devanagari Hindi"/>
            </a:endParaRPr>
          </a:p>
          <a:p>
            <a:pPr indent="0" lvl="0" marL="0" rtl="0" algn="just">
              <a:lnSpc>
                <a:spcPct val="115000"/>
              </a:lnSpc>
              <a:spcBef>
                <a:spcPts val="1200"/>
              </a:spcBef>
              <a:spcAft>
                <a:spcPts val="1600"/>
              </a:spcAft>
              <a:buSzPts val="1300"/>
              <a:buNone/>
            </a:pPr>
            <a:r>
              <a:t/>
            </a:r>
            <a:endParaRPr>
              <a:solidFill>
                <a:schemeClr val="dk2"/>
              </a:solidFill>
              <a:latin typeface="Tiro Devanagari Hindi"/>
              <a:ea typeface="Tiro Devanagari Hindi"/>
              <a:cs typeface="Tiro Devanagari Hindi"/>
              <a:sym typeface="Tiro Devanagari Hind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6"/>
          <p:cNvSpPr txBox="1"/>
          <p:nvPr>
            <p:ph type="title"/>
          </p:nvPr>
        </p:nvSpPr>
        <p:spPr>
          <a:xfrm>
            <a:off x="636475" y="568375"/>
            <a:ext cx="7781700" cy="4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accent1"/>
                </a:solidFill>
                <a:latin typeface="Lato"/>
                <a:ea typeface="Lato"/>
                <a:cs typeface="Lato"/>
                <a:sym typeface="Lato"/>
              </a:rPr>
              <a:t>Dataset Overview </a:t>
            </a:r>
            <a:endParaRPr/>
          </a:p>
        </p:txBody>
      </p:sp>
      <p:sp>
        <p:nvSpPr>
          <p:cNvPr id="291" name="Google Shape;291;p36"/>
          <p:cNvSpPr txBox="1"/>
          <p:nvPr>
            <p:ph idx="1" type="body"/>
          </p:nvPr>
        </p:nvSpPr>
        <p:spPr>
          <a:xfrm>
            <a:off x="636475" y="1579225"/>
            <a:ext cx="5966400" cy="26919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GB" sz="1500">
                <a:solidFill>
                  <a:schemeClr val="dk2"/>
                </a:solidFill>
                <a:highlight>
                  <a:schemeClr val="lt1"/>
                </a:highlight>
                <a:latin typeface="Arial"/>
                <a:ea typeface="Arial"/>
                <a:cs typeface="Arial"/>
                <a:sym typeface="Arial"/>
              </a:rPr>
              <a:t>Classes:</a:t>
            </a:r>
            <a:endParaRPr sz="1500">
              <a:solidFill>
                <a:schemeClr val="dk2"/>
              </a:solidFill>
              <a:highlight>
                <a:schemeClr val="lt1"/>
              </a:highlight>
              <a:latin typeface="Arial"/>
              <a:ea typeface="Arial"/>
              <a:cs typeface="Arial"/>
              <a:sym typeface="Arial"/>
            </a:endParaRPr>
          </a:p>
          <a:p>
            <a:pPr indent="-323850" lvl="0" marL="457200" rtl="0" algn="just">
              <a:lnSpc>
                <a:spcPct val="150000"/>
              </a:lnSpc>
              <a:spcBef>
                <a:spcPts val="1600"/>
              </a:spcBef>
              <a:spcAft>
                <a:spcPts val="0"/>
              </a:spcAft>
              <a:buSzPts val="1500"/>
              <a:buFont typeface="Arial"/>
              <a:buChar char="●"/>
            </a:pPr>
            <a:r>
              <a:rPr lang="en-GB" sz="1500">
                <a:solidFill>
                  <a:schemeClr val="dk2"/>
                </a:solidFill>
                <a:highlight>
                  <a:schemeClr val="lt1"/>
                </a:highlight>
                <a:latin typeface="Arial"/>
                <a:ea typeface="Arial"/>
                <a:cs typeface="Arial"/>
                <a:sym typeface="Arial"/>
              </a:rPr>
              <a:t>Non-Cancer - 8,060 images </a:t>
            </a:r>
            <a:endParaRPr sz="1500">
              <a:solidFill>
                <a:schemeClr val="dk2"/>
              </a:solidFill>
              <a:highlight>
                <a:schemeClr val="lt1"/>
              </a:highlight>
              <a:latin typeface="Arial"/>
              <a:ea typeface="Arial"/>
              <a:cs typeface="Arial"/>
              <a:sym typeface="Arial"/>
            </a:endParaRPr>
          </a:p>
          <a:p>
            <a:pPr indent="-323850" lvl="0" marL="457200" rtl="0" algn="just">
              <a:lnSpc>
                <a:spcPct val="150000"/>
              </a:lnSpc>
              <a:spcBef>
                <a:spcPts val="0"/>
              </a:spcBef>
              <a:spcAft>
                <a:spcPts val="0"/>
              </a:spcAft>
              <a:buSzPts val="1500"/>
              <a:buFont typeface="Arial"/>
              <a:buChar char="●"/>
            </a:pPr>
            <a:r>
              <a:rPr lang="en-GB" sz="1500">
                <a:solidFill>
                  <a:schemeClr val="dk2"/>
                </a:solidFill>
                <a:highlight>
                  <a:schemeClr val="lt1"/>
                </a:highlight>
                <a:latin typeface="Arial"/>
                <a:ea typeface="Arial"/>
                <a:cs typeface="Arial"/>
                <a:sym typeface="Arial"/>
              </a:rPr>
              <a:t>Early Phase - 6,133 images</a:t>
            </a:r>
            <a:endParaRPr sz="1500">
              <a:solidFill>
                <a:schemeClr val="dk2"/>
              </a:solidFill>
              <a:highlight>
                <a:schemeClr val="lt1"/>
              </a:highlight>
              <a:latin typeface="Arial"/>
              <a:ea typeface="Arial"/>
              <a:cs typeface="Arial"/>
              <a:sym typeface="Arial"/>
            </a:endParaRPr>
          </a:p>
          <a:p>
            <a:pPr indent="-323850" lvl="0" marL="457200" rtl="0" algn="just">
              <a:lnSpc>
                <a:spcPct val="150000"/>
              </a:lnSpc>
              <a:spcBef>
                <a:spcPts val="0"/>
              </a:spcBef>
              <a:spcAft>
                <a:spcPts val="0"/>
              </a:spcAft>
              <a:buSzPts val="1500"/>
              <a:buFont typeface="Arial"/>
              <a:buChar char="●"/>
            </a:pPr>
            <a:r>
              <a:rPr lang="en-GB" sz="1500">
                <a:solidFill>
                  <a:schemeClr val="dk2"/>
                </a:solidFill>
                <a:highlight>
                  <a:schemeClr val="lt1"/>
                </a:highlight>
                <a:latin typeface="Arial"/>
                <a:ea typeface="Arial"/>
                <a:cs typeface="Arial"/>
                <a:sym typeface="Arial"/>
              </a:rPr>
              <a:t>Middle Phase - 6,210 images</a:t>
            </a:r>
            <a:endParaRPr sz="1500">
              <a:solidFill>
                <a:schemeClr val="dk2"/>
              </a:solidFill>
              <a:highlight>
                <a:schemeClr val="lt1"/>
              </a:highlight>
              <a:latin typeface="Arial"/>
              <a:ea typeface="Arial"/>
              <a:cs typeface="Arial"/>
              <a:sym typeface="Arial"/>
            </a:endParaRPr>
          </a:p>
          <a:p>
            <a:pPr indent="0" lvl="0" marL="0" rtl="0" algn="just">
              <a:lnSpc>
                <a:spcPct val="150000"/>
              </a:lnSpc>
              <a:spcBef>
                <a:spcPts val="1600"/>
              </a:spcBef>
              <a:spcAft>
                <a:spcPts val="1600"/>
              </a:spcAft>
              <a:buNone/>
            </a:pPr>
            <a:r>
              <a:rPr b="1" lang="en-GB" sz="1500">
                <a:solidFill>
                  <a:schemeClr val="dk2"/>
                </a:solidFill>
                <a:highlight>
                  <a:schemeClr val="lt1"/>
                </a:highlight>
                <a:latin typeface="Arial"/>
                <a:ea typeface="Arial"/>
                <a:cs typeface="Arial"/>
                <a:sym typeface="Arial"/>
              </a:rPr>
              <a:t>Total Images:</a:t>
            </a:r>
            <a:r>
              <a:rPr lang="en-GB" sz="1500">
                <a:solidFill>
                  <a:schemeClr val="dk2"/>
                </a:solidFill>
                <a:highlight>
                  <a:schemeClr val="lt1"/>
                </a:highlight>
                <a:latin typeface="Arial"/>
                <a:ea typeface="Arial"/>
                <a:cs typeface="Arial"/>
                <a:sym typeface="Arial"/>
              </a:rPr>
              <a:t> Approx. 20,403 images </a:t>
            </a:r>
            <a:endParaRPr sz="15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9"/>
          <p:cNvSpPr txBox="1"/>
          <p:nvPr>
            <p:ph type="title"/>
          </p:nvPr>
        </p:nvSpPr>
        <p:spPr>
          <a:xfrm>
            <a:off x="706925" y="570275"/>
            <a:ext cx="6867000" cy="5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latin typeface="Oswald"/>
                <a:ea typeface="Oswald"/>
                <a:cs typeface="Oswald"/>
                <a:sym typeface="Oswald"/>
              </a:rPr>
              <a:t>Table of contents</a:t>
            </a:r>
            <a:endParaRPr sz="2500">
              <a:latin typeface="Oswald"/>
              <a:ea typeface="Oswald"/>
              <a:cs typeface="Oswald"/>
              <a:sym typeface="Oswald"/>
            </a:endParaRPr>
          </a:p>
        </p:txBody>
      </p:sp>
      <p:sp>
        <p:nvSpPr>
          <p:cNvPr id="185" name="Google Shape;185;p19"/>
          <p:cNvSpPr txBox="1"/>
          <p:nvPr/>
        </p:nvSpPr>
        <p:spPr>
          <a:xfrm>
            <a:off x="706925" y="1261225"/>
            <a:ext cx="3816000" cy="3757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Abstract</a:t>
            </a:r>
            <a:endParaRPr sz="1500"/>
          </a:p>
          <a:p>
            <a:pPr indent="-323850" lvl="0" marL="457200" rtl="0" algn="l">
              <a:spcBef>
                <a:spcPts val="0"/>
              </a:spcBef>
              <a:spcAft>
                <a:spcPts val="0"/>
              </a:spcAft>
              <a:buSzPts val="1500"/>
              <a:buChar char="●"/>
            </a:pPr>
            <a:r>
              <a:rPr lang="en-GB" sz="1500"/>
              <a:t>Introduction</a:t>
            </a:r>
            <a:endParaRPr sz="1500"/>
          </a:p>
          <a:p>
            <a:pPr indent="-323850" lvl="0" marL="457200" rtl="0" algn="l">
              <a:spcBef>
                <a:spcPts val="0"/>
              </a:spcBef>
              <a:spcAft>
                <a:spcPts val="0"/>
              </a:spcAft>
              <a:buSzPts val="1500"/>
              <a:buChar char="●"/>
            </a:pPr>
            <a:r>
              <a:rPr lang="en-GB" sz="1500"/>
              <a:t>Problem Statement </a:t>
            </a:r>
            <a:endParaRPr sz="1500"/>
          </a:p>
          <a:p>
            <a:pPr indent="-323850" lvl="0" marL="457200" rtl="0" algn="l">
              <a:spcBef>
                <a:spcPts val="0"/>
              </a:spcBef>
              <a:spcAft>
                <a:spcPts val="0"/>
              </a:spcAft>
              <a:buSzPts val="1500"/>
              <a:buChar char="●"/>
            </a:pPr>
            <a:r>
              <a:rPr lang="en-GB" sz="1500"/>
              <a:t>Literature Reviews</a:t>
            </a:r>
            <a:endParaRPr sz="1500"/>
          </a:p>
          <a:p>
            <a:pPr indent="-323850" lvl="0" marL="457200" rtl="0" algn="l">
              <a:spcBef>
                <a:spcPts val="0"/>
              </a:spcBef>
              <a:spcAft>
                <a:spcPts val="0"/>
              </a:spcAft>
              <a:buSzPts val="1500"/>
              <a:buChar char="●"/>
            </a:pPr>
            <a:r>
              <a:rPr lang="en-GB" sz="1500"/>
              <a:t>Dataset Overview</a:t>
            </a:r>
            <a:endParaRPr sz="1500"/>
          </a:p>
          <a:p>
            <a:pPr indent="-323850" lvl="0" marL="457200" rtl="0" algn="l">
              <a:spcBef>
                <a:spcPts val="0"/>
              </a:spcBef>
              <a:spcAft>
                <a:spcPts val="0"/>
              </a:spcAft>
              <a:buSzPts val="1500"/>
              <a:buChar char="●"/>
            </a:pPr>
            <a:r>
              <a:rPr lang="en-GB" sz="1500"/>
              <a:t>Data Preprocessing steps</a:t>
            </a:r>
            <a:endParaRPr sz="1500"/>
          </a:p>
          <a:p>
            <a:pPr indent="-323850" lvl="0" marL="457200" rtl="0" algn="l">
              <a:spcBef>
                <a:spcPts val="0"/>
              </a:spcBef>
              <a:spcAft>
                <a:spcPts val="0"/>
              </a:spcAft>
              <a:buSzPts val="1500"/>
              <a:buChar char="●"/>
            </a:pPr>
            <a:r>
              <a:rPr lang="en-GB" sz="1500"/>
              <a:t>Augmentation Technique Applied</a:t>
            </a:r>
            <a:endParaRPr sz="1500"/>
          </a:p>
          <a:p>
            <a:pPr indent="-323850" lvl="0" marL="457200" rtl="0" algn="l">
              <a:spcBef>
                <a:spcPts val="0"/>
              </a:spcBef>
              <a:spcAft>
                <a:spcPts val="0"/>
              </a:spcAft>
              <a:buSzPts val="1500"/>
              <a:buChar char="●"/>
            </a:pPr>
            <a:r>
              <a:rPr lang="en-GB" sz="1500"/>
              <a:t>Image Preprocessing Techniques</a:t>
            </a:r>
            <a:endParaRPr sz="1500"/>
          </a:p>
          <a:p>
            <a:pPr indent="-323850" lvl="0" marL="457200" rtl="0" algn="l">
              <a:spcBef>
                <a:spcPts val="0"/>
              </a:spcBef>
              <a:spcAft>
                <a:spcPts val="0"/>
              </a:spcAft>
              <a:buSzPts val="1500"/>
              <a:buChar char="●"/>
            </a:pPr>
            <a:r>
              <a:rPr lang="en-GB" sz="1500"/>
              <a:t>Feature Extraction With HOG</a:t>
            </a:r>
            <a:endParaRPr sz="1500"/>
          </a:p>
          <a:p>
            <a:pPr indent="-323850" lvl="0" marL="457200" rtl="0" algn="l">
              <a:spcBef>
                <a:spcPts val="0"/>
              </a:spcBef>
              <a:spcAft>
                <a:spcPts val="0"/>
              </a:spcAft>
              <a:buSzPts val="1500"/>
              <a:buChar char="●"/>
            </a:pPr>
            <a:r>
              <a:rPr lang="en-GB" sz="1500"/>
              <a:t>Machine Learning Approach</a:t>
            </a:r>
            <a:endParaRPr sz="1500"/>
          </a:p>
          <a:p>
            <a:pPr indent="-323850" lvl="0" marL="457200" rtl="0" algn="l">
              <a:spcBef>
                <a:spcPts val="0"/>
              </a:spcBef>
              <a:spcAft>
                <a:spcPts val="0"/>
              </a:spcAft>
              <a:buSzPts val="1500"/>
              <a:buChar char="●"/>
            </a:pPr>
            <a:r>
              <a:rPr lang="en-GB" sz="1500"/>
              <a:t>Why Random Forest Outperformed SVM</a:t>
            </a:r>
            <a:endParaRPr sz="1500"/>
          </a:p>
          <a:p>
            <a:pPr indent="-323850" lvl="0" marL="457200" rtl="0" algn="l">
              <a:spcBef>
                <a:spcPts val="0"/>
              </a:spcBef>
              <a:spcAft>
                <a:spcPts val="0"/>
              </a:spcAft>
              <a:buSzPts val="1500"/>
              <a:buChar char="●"/>
            </a:pPr>
            <a:r>
              <a:rPr lang="en-GB" sz="1500"/>
              <a:t>CNN Architecture</a:t>
            </a:r>
            <a:endParaRPr sz="1500"/>
          </a:p>
          <a:p>
            <a:pPr indent="-323850" lvl="0" marL="457200" rtl="0" algn="l">
              <a:spcBef>
                <a:spcPts val="0"/>
              </a:spcBef>
              <a:spcAft>
                <a:spcPts val="0"/>
              </a:spcAft>
              <a:buSzPts val="1500"/>
              <a:buChar char="●"/>
            </a:pPr>
            <a:r>
              <a:rPr lang="en-GB" sz="1500"/>
              <a:t>MobileNetV2 Architecture</a:t>
            </a:r>
            <a:endParaRPr sz="1500"/>
          </a:p>
          <a:p>
            <a:pPr indent="-323850" lvl="0" marL="457200" rtl="0" algn="l">
              <a:spcBef>
                <a:spcPts val="0"/>
              </a:spcBef>
              <a:spcAft>
                <a:spcPts val="0"/>
              </a:spcAft>
              <a:buSzPts val="1500"/>
              <a:buChar char="●"/>
            </a:pPr>
            <a:r>
              <a:rPr lang="en-GB" sz="1500"/>
              <a:t>Final Result</a:t>
            </a:r>
            <a:endParaRPr sz="1500"/>
          </a:p>
          <a:p>
            <a:pPr indent="-323850" lvl="0" marL="457200" rtl="0" algn="l">
              <a:spcBef>
                <a:spcPts val="0"/>
              </a:spcBef>
              <a:spcAft>
                <a:spcPts val="0"/>
              </a:spcAft>
              <a:buSzPts val="1500"/>
              <a:buChar char="●"/>
            </a:pPr>
            <a:r>
              <a:rPr lang="en-GB" sz="1500"/>
              <a:t>Software Block Diagram</a:t>
            </a:r>
            <a:endParaRPr sz="1500"/>
          </a:p>
        </p:txBody>
      </p:sp>
      <p:sp>
        <p:nvSpPr>
          <p:cNvPr id="186" name="Google Shape;186;p19"/>
          <p:cNvSpPr txBox="1"/>
          <p:nvPr/>
        </p:nvSpPr>
        <p:spPr>
          <a:xfrm>
            <a:off x="5054575" y="1354650"/>
            <a:ext cx="3816000" cy="3562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Sample Image of Stage classification</a:t>
            </a:r>
            <a:endParaRPr sz="1500"/>
          </a:p>
          <a:p>
            <a:pPr indent="-323850" lvl="0" marL="457200" rtl="0" algn="l">
              <a:spcBef>
                <a:spcPts val="0"/>
              </a:spcBef>
              <a:spcAft>
                <a:spcPts val="0"/>
              </a:spcAft>
              <a:buSzPts val="1500"/>
              <a:buChar char="●"/>
            </a:pPr>
            <a:r>
              <a:rPr lang="en-GB" sz="1500"/>
              <a:t>Key Findings</a:t>
            </a:r>
            <a:endParaRPr sz="1500"/>
          </a:p>
          <a:p>
            <a:pPr indent="-323850" lvl="0" marL="457200" rtl="0" algn="l">
              <a:spcBef>
                <a:spcPts val="0"/>
              </a:spcBef>
              <a:spcAft>
                <a:spcPts val="0"/>
              </a:spcAft>
              <a:buSzPts val="1500"/>
              <a:buChar char="●"/>
            </a:pPr>
            <a:r>
              <a:rPr lang="en-GB" sz="1500"/>
              <a:t>Challenges</a:t>
            </a:r>
            <a:r>
              <a:rPr lang="en-GB" sz="1500"/>
              <a:t> Faced</a:t>
            </a:r>
            <a:endParaRPr sz="1500"/>
          </a:p>
          <a:p>
            <a:pPr indent="-323850" lvl="0" marL="457200" rtl="0" algn="l">
              <a:spcBef>
                <a:spcPts val="0"/>
              </a:spcBef>
              <a:spcAft>
                <a:spcPts val="0"/>
              </a:spcAft>
              <a:buSzPts val="1500"/>
              <a:buChar char="●"/>
            </a:pPr>
            <a:r>
              <a:rPr lang="en-GB" sz="1500"/>
              <a:t>Future Scope</a:t>
            </a:r>
            <a:endParaRPr sz="1500"/>
          </a:p>
          <a:p>
            <a:pPr indent="-323850" lvl="0" marL="457200" rtl="0" algn="l">
              <a:spcBef>
                <a:spcPts val="0"/>
              </a:spcBef>
              <a:spcAft>
                <a:spcPts val="0"/>
              </a:spcAft>
              <a:buSzPts val="1500"/>
              <a:buChar char="●"/>
            </a:pPr>
            <a:r>
              <a:rPr lang="en-GB" sz="1500"/>
              <a:t>Deployment Approach</a:t>
            </a:r>
            <a:endParaRPr sz="1500"/>
          </a:p>
          <a:p>
            <a:pPr indent="-323850" lvl="0" marL="457200" rtl="0" algn="l">
              <a:spcBef>
                <a:spcPts val="0"/>
              </a:spcBef>
              <a:spcAft>
                <a:spcPts val="0"/>
              </a:spcAft>
              <a:buSzPts val="1500"/>
              <a:buChar char="●"/>
            </a:pPr>
            <a:r>
              <a:rPr lang="en-GB" sz="1500"/>
              <a:t>Prediction Flow</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type="title"/>
          </p:nvPr>
        </p:nvSpPr>
        <p:spPr>
          <a:xfrm>
            <a:off x="727650" y="529725"/>
            <a:ext cx="6118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accent1"/>
                </a:solidFill>
                <a:latin typeface="Lato"/>
                <a:ea typeface="Lato"/>
                <a:cs typeface="Lato"/>
                <a:sym typeface="Lato"/>
              </a:rPr>
              <a:t>Data Preprocessing Steps: </a:t>
            </a:r>
            <a:endParaRPr>
              <a:latin typeface="Arial"/>
              <a:ea typeface="Arial"/>
              <a:cs typeface="Arial"/>
              <a:sym typeface="Arial"/>
            </a:endParaRPr>
          </a:p>
        </p:txBody>
      </p:sp>
      <p:sp>
        <p:nvSpPr>
          <p:cNvPr id="297" name="Google Shape;297;p37"/>
          <p:cNvSpPr txBox="1"/>
          <p:nvPr>
            <p:ph idx="1" type="body"/>
          </p:nvPr>
        </p:nvSpPr>
        <p:spPr>
          <a:xfrm>
            <a:off x="727650" y="1494850"/>
            <a:ext cx="7688700" cy="3288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GB" sz="1500">
                <a:solidFill>
                  <a:schemeClr val="dk2"/>
                </a:solidFill>
                <a:highlight>
                  <a:srgbClr val="FFFFFF"/>
                </a:highlight>
                <a:latin typeface="Arial"/>
                <a:ea typeface="Arial"/>
                <a:cs typeface="Arial"/>
                <a:sym typeface="Arial"/>
              </a:rPr>
              <a:t>Ima</a:t>
            </a:r>
            <a:r>
              <a:rPr b="1" lang="en-GB" sz="1500">
                <a:solidFill>
                  <a:schemeClr val="dk2"/>
                </a:solidFill>
                <a:highlight>
                  <a:schemeClr val="lt1"/>
                </a:highlight>
                <a:latin typeface="Arial"/>
                <a:ea typeface="Arial"/>
                <a:cs typeface="Arial"/>
                <a:sym typeface="Arial"/>
              </a:rPr>
              <a:t>ge </a:t>
            </a:r>
            <a:r>
              <a:rPr b="1" lang="en-GB" sz="1500">
                <a:solidFill>
                  <a:schemeClr val="dk2"/>
                </a:solidFill>
                <a:highlight>
                  <a:srgbClr val="FFFFFF"/>
                </a:highlight>
                <a:latin typeface="Arial"/>
                <a:ea typeface="Arial"/>
                <a:cs typeface="Arial"/>
                <a:sym typeface="Arial"/>
              </a:rPr>
              <a:t>Resizing : </a:t>
            </a:r>
            <a:endParaRPr b="1" sz="1500">
              <a:solidFill>
                <a:schemeClr val="dk2"/>
              </a:solidFill>
              <a:highlight>
                <a:srgbClr val="FFFFFF"/>
              </a:highlight>
              <a:latin typeface="Arial"/>
              <a:ea typeface="Arial"/>
              <a:cs typeface="Arial"/>
              <a:sym typeface="Arial"/>
            </a:endParaRPr>
          </a:p>
          <a:p>
            <a:pPr indent="0" lvl="0" marL="0" rtl="0" algn="just">
              <a:lnSpc>
                <a:spcPct val="150000"/>
              </a:lnSpc>
              <a:spcBef>
                <a:spcPts val="1600"/>
              </a:spcBef>
              <a:spcAft>
                <a:spcPts val="0"/>
              </a:spcAft>
              <a:buNone/>
            </a:pPr>
            <a:r>
              <a:rPr lang="en-GB" sz="1500">
                <a:solidFill>
                  <a:schemeClr val="dk2"/>
                </a:solidFill>
                <a:highlight>
                  <a:schemeClr val="lt1"/>
                </a:highlight>
                <a:latin typeface="Arial"/>
                <a:ea typeface="Arial"/>
                <a:cs typeface="Arial"/>
                <a:sym typeface="Arial"/>
              </a:rPr>
              <a:t>Resized images to a consistent size (128x128) for uniform processing.</a:t>
            </a:r>
            <a:endParaRPr sz="1500">
              <a:solidFill>
                <a:schemeClr val="dk2"/>
              </a:solidFill>
              <a:highlight>
                <a:schemeClr val="lt1"/>
              </a:highlight>
              <a:latin typeface="Arial"/>
              <a:ea typeface="Arial"/>
              <a:cs typeface="Arial"/>
              <a:sym typeface="Arial"/>
            </a:endParaRPr>
          </a:p>
          <a:p>
            <a:pPr indent="0" lvl="0" marL="0" rtl="0" algn="just">
              <a:lnSpc>
                <a:spcPct val="150000"/>
              </a:lnSpc>
              <a:spcBef>
                <a:spcPts val="1600"/>
              </a:spcBef>
              <a:spcAft>
                <a:spcPts val="0"/>
              </a:spcAft>
              <a:buNone/>
            </a:pPr>
            <a:r>
              <a:rPr b="1" lang="en-GB" sz="1500">
                <a:solidFill>
                  <a:schemeClr val="dk2"/>
                </a:solidFill>
                <a:highlight>
                  <a:srgbClr val="FFFFFF"/>
                </a:highlight>
                <a:latin typeface="Arial"/>
                <a:ea typeface="Arial"/>
                <a:cs typeface="Arial"/>
                <a:sym typeface="Arial"/>
              </a:rPr>
              <a:t>Normalization or Scaling:</a:t>
            </a:r>
            <a:endParaRPr b="1" sz="1500">
              <a:solidFill>
                <a:schemeClr val="dk2"/>
              </a:solidFill>
              <a:highlight>
                <a:srgbClr val="FFFFFF"/>
              </a:highlight>
              <a:latin typeface="Arial"/>
              <a:ea typeface="Arial"/>
              <a:cs typeface="Arial"/>
              <a:sym typeface="Arial"/>
            </a:endParaRPr>
          </a:p>
          <a:p>
            <a:pPr indent="0" lvl="0" marL="0" rtl="0" algn="just">
              <a:lnSpc>
                <a:spcPct val="150000"/>
              </a:lnSpc>
              <a:spcBef>
                <a:spcPts val="1600"/>
              </a:spcBef>
              <a:spcAft>
                <a:spcPts val="0"/>
              </a:spcAft>
              <a:buNone/>
            </a:pPr>
            <a:r>
              <a:rPr lang="en-GB" sz="1500">
                <a:solidFill>
                  <a:schemeClr val="dk2"/>
                </a:solidFill>
                <a:highlight>
                  <a:schemeClr val="lt1"/>
                </a:highlight>
                <a:latin typeface="Arial"/>
                <a:ea typeface="Arial"/>
                <a:cs typeface="Arial"/>
                <a:sym typeface="Arial"/>
              </a:rPr>
              <a:t>Scaled pixel values to a range (e.g., 0 to 1) to standardize image intensity.</a:t>
            </a:r>
            <a:endParaRPr sz="1500">
              <a:solidFill>
                <a:schemeClr val="dk2"/>
              </a:solidFill>
              <a:highlight>
                <a:srgbClr val="FFFFFF"/>
              </a:highlight>
              <a:latin typeface="Arial"/>
              <a:ea typeface="Arial"/>
              <a:cs typeface="Arial"/>
              <a:sym typeface="Arial"/>
            </a:endParaRPr>
          </a:p>
          <a:p>
            <a:pPr indent="0" lvl="0" marL="0" rtl="0" algn="just">
              <a:lnSpc>
                <a:spcPct val="150000"/>
              </a:lnSpc>
              <a:spcBef>
                <a:spcPts val="1600"/>
              </a:spcBef>
              <a:spcAft>
                <a:spcPts val="0"/>
              </a:spcAft>
              <a:buNone/>
            </a:pPr>
            <a:r>
              <a:rPr b="1" lang="en-GB" sz="1500">
                <a:solidFill>
                  <a:schemeClr val="dk2"/>
                </a:solidFill>
                <a:highlight>
                  <a:schemeClr val="lt1"/>
                </a:highlight>
                <a:latin typeface="Arial"/>
                <a:ea typeface="Arial"/>
                <a:cs typeface="Arial"/>
                <a:sym typeface="Arial"/>
              </a:rPr>
              <a:t>Grayscale Conversion: </a:t>
            </a:r>
            <a:endParaRPr b="1" sz="1500">
              <a:solidFill>
                <a:schemeClr val="dk2"/>
              </a:solidFill>
              <a:highlight>
                <a:schemeClr val="lt1"/>
              </a:highlight>
              <a:latin typeface="Arial"/>
              <a:ea typeface="Arial"/>
              <a:cs typeface="Arial"/>
              <a:sym typeface="Arial"/>
            </a:endParaRPr>
          </a:p>
          <a:p>
            <a:pPr indent="0" lvl="0" marL="0" rtl="0" algn="just">
              <a:lnSpc>
                <a:spcPct val="150000"/>
              </a:lnSpc>
              <a:spcBef>
                <a:spcPts val="1600"/>
              </a:spcBef>
              <a:spcAft>
                <a:spcPts val="1600"/>
              </a:spcAft>
              <a:buNone/>
            </a:pPr>
            <a:r>
              <a:rPr lang="en-GB" sz="1500">
                <a:solidFill>
                  <a:schemeClr val="dk2"/>
                </a:solidFill>
                <a:highlight>
                  <a:schemeClr val="lt1"/>
                </a:highlight>
                <a:latin typeface="Arial"/>
                <a:ea typeface="Arial"/>
                <a:cs typeface="Arial"/>
                <a:sym typeface="Arial"/>
              </a:rPr>
              <a:t>Converted images to grayscale for consistency and to simplify computations.</a:t>
            </a:r>
            <a:endParaRPr sz="1500">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8"/>
          <p:cNvSpPr txBox="1"/>
          <p:nvPr>
            <p:ph type="title"/>
          </p:nvPr>
        </p:nvSpPr>
        <p:spPr>
          <a:xfrm>
            <a:off x="729450" y="580100"/>
            <a:ext cx="7688700" cy="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accent1"/>
                </a:solidFill>
                <a:latin typeface="Lato"/>
                <a:ea typeface="Lato"/>
                <a:cs typeface="Lato"/>
                <a:sym typeface="Lato"/>
              </a:rPr>
              <a:t>Augmentation Techniques applied :  </a:t>
            </a:r>
            <a:endParaRPr/>
          </a:p>
        </p:txBody>
      </p:sp>
      <p:sp>
        <p:nvSpPr>
          <p:cNvPr id="303" name="Google Shape;303;p38"/>
          <p:cNvSpPr txBox="1"/>
          <p:nvPr>
            <p:ph idx="1" type="body"/>
          </p:nvPr>
        </p:nvSpPr>
        <p:spPr>
          <a:xfrm>
            <a:off x="729450" y="1325225"/>
            <a:ext cx="7688700" cy="3635100"/>
          </a:xfrm>
          <a:prstGeom prst="rect">
            <a:avLst/>
          </a:prstGeom>
        </p:spPr>
        <p:txBody>
          <a:bodyPr anchorCtr="0" anchor="t" bIns="91425" lIns="91425" spcFirstLastPara="1" rIns="91425" wrap="square" tIns="91425">
            <a:noAutofit/>
          </a:bodyPr>
          <a:lstStyle/>
          <a:p>
            <a:pPr indent="0" lvl="0" marL="0" rtl="0" algn="just">
              <a:lnSpc>
                <a:spcPct val="150000"/>
              </a:lnSpc>
              <a:spcBef>
                <a:spcPts val="1200"/>
              </a:spcBef>
              <a:spcAft>
                <a:spcPts val="0"/>
              </a:spcAft>
              <a:buNone/>
            </a:pPr>
            <a:r>
              <a:rPr b="1" lang="en-GB" sz="1900">
                <a:solidFill>
                  <a:srgbClr val="000000"/>
                </a:solidFill>
                <a:latin typeface="Arial"/>
                <a:ea typeface="Arial"/>
                <a:cs typeface="Arial"/>
                <a:sym typeface="Arial"/>
              </a:rPr>
              <a:t>Objective:</a:t>
            </a:r>
            <a:r>
              <a:rPr lang="en-GB" sz="1700">
                <a:solidFill>
                  <a:srgbClr val="000000"/>
                </a:solidFill>
                <a:latin typeface="Arial"/>
                <a:ea typeface="Arial"/>
                <a:cs typeface="Arial"/>
                <a:sym typeface="Arial"/>
              </a:rPr>
              <a:t> Improve model generalization and prevent overfitting.</a:t>
            </a:r>
            <a:endParaRPr b="1" sz="1700">
              <a:solidFill>
                <a:srgbClr val="000000"/>
              </a:solidFill>
              <a:latin typeface="Arial"/>
              <a:ea typeface="Arial"/>
              <a:cs typeface="Arial"/>
              <a:sym typeface="Arial"/>
            </a:endParaRPr>
          </a:p>
          <a:p>
            <a:pPr indent="-323850" lvl="0" marL="457200" rtl="0" algn="just">
              <a:lnSpc>
                <a:spcPct val="150000"/>
              </a:lnSpc>
              <a:spcBef>
                <a:spcPts val="1200"/>
              </a:spcBef>
              <a:spcAft>
                <a:spcPts val="0"/>
              </a:spcAft>
              <a:buClr>
                <a:schemeClr val="dk2"/>
              </a:buClr>
              <a:buSzPts val="1500"/>
              <a:buFont typeface="Arial"/>
              <a:buChar char="●"/>
            </a:pPr>
            <a:r>
              <a:rPr lang="en-GB" sz="1700">
                <a:solidFill>
                  <a:schemeClr val="dk2"/>
                </a:solidFill>
                <a:latin typeface="Arial"/>
                <a:ea typeface="Arial"/>
                <a:cs typeface="Arial"/>
                <a:sym typeface="Arial"/>
              </a:rPr>
              <a:t>Horizontal Flip:</a:t>
            </a:r>
            <a:r>
              <a:rPr lang="en-GB" sz="1500">
                <a:solidFill>
                  <a:schemeClr val="dk2"/>
                </a:solidFill>
                <a:latin typeface="Arial"/>
                <a:ea typeface="Arial"/>
                <a:cs typeface="Arial"/>
                <a:sym typeface="Arial"/>
              </a:rPr>
              <a:t> Flips image horizontally, altering spatial orientation.</a:t>
            </a:r>
            <a:endParaRPr sz="1500">
              <a:solidFill>
                <a:schemeClr val="dk2"/>
              </a:solidFill>
              <a:latin typeface="Arial"/>
              <a:ea typeface="Arial"/>
              <a:cs typeface="Arial"/>
              <a:sym typeface="Arial"/>
            </a:endParaRPr>
          </a:p>
          <a:p>
            <a:pPr indent="-323850" lvl="0" marL="457200" rtl="0" algn="just">
              <a:lnSpc>
                <a:spcPct val="150000"/>
              </a:lnSpc>
              <a:spcBef>
                <a:spcPts val="0"/>
              </a:spcBef>
              <a:spcAft>
                <a:spcPts val="0"/>
              </a:spcAft>
              <a:buClr>
                <a:schemeClr val="dk2"/>
              </a:buClr>
              <a:buSzPts val="1500"/>
              <a:buFont typeface="Arial"/>
              <a:buChar char="●"/>
            </a:pPr>
            <a:r>
              <a:rPr lang="en-GB" sz="1700">
                <a:solidFill>
                  <a:schemeClr val="dk2"/>
                </a:solidFill>
                <a:latin typeface="Arial"/>
                <a:ea typeface="Arial"/>
                <a:cs typeface="Arial"/>
                <a:sym typeface="Arial"/>
              </a:rPr>
              <a:t>Random Rotation:</a:t>
            </a:r>
            <a:r>
              <a:rPr lang="en-GB" sz="1500">
                <a:solidFill>
                  <a:schemeClr val="dk2"/>
                </a:solidFill>
                <a:latin typeface="Arial"/>
                <a:ea typeface="Arial"/>
                <a:cs typeface="Arial"/>
                <a:sym typeface="Arial"/>
              </a:rPr>
              <a:t>  Rotates images randomly, enhancing viewpoint variability.</a:t>
            </a:r>
            <a:endParaRPr sz="1500">
              <a:solidFill>
                <a:schemeClr val="dk2"/>
              </a:solidFill>
              <a:latin typeface="Arial"/>
              <a:ea typeface="Arial"/>
              <a:cs typeface="Arial"/>
              <a:sym typeface="Arial"/>
            </a:endParaRPr>
          </a:p>
          <a:p>
            <a:pPr indent="-323850" lvl="0" marL="457200" rtl="0" algn="just">
              <a:lnSpc>
                <a:spcPct val="150000"/>
              </a:lnSpc>
              <a:spcBef>
                <a:spcPts val="0"/>
              </a:spcBef>
              <a:spcAft>
                <a:spcPts val="0"/>
              </a:spcAft>
              <a:buClr>
                <a:schemeClr val="dk2"/>
              </a:buClr>
              <a:buSzPts val="1500"/>
              <a:buFont typeface="Arial"/>
              <a:buChar char="●"/>
            </a:pPr>
            <a:r>
              <a:rPr lang="en-GB" sz="1700">
                <a:solidFill>
                  <a:schemeClr val="dk2"/>
                </a:solidFill>
                <a:latin typeface="Arial"/>
                <a:ea typeface="Arial"/>
                <a:cs typeface="Arial"/>
                <a:sym typeface="Arial"/>
              </a:rPr>
              <a:t>Resize:</a:t>
            </a:r>
            <a:r>
              <a:rPr lang="en-GB" sz="1500">
                <a:solidFill>
                  <a:schemeClr val="dk2"/>
                </a:solidFill>
                <a:latin typeface="Arial"/>
                <a:ea typeface="Arial"/>
                <a:cs typeface="Arial"/>
                <a:sym typeface="Arial"/>
              </a:rPr>
              <a:t> Rescales image dimensions, adjusts aspect ratios.</a:t>
            </a:r>
            <a:endParaRPr sz="1500">
              <a:solidFill>
                <a:schemeClr val="dk2"/>
              </a:solidFill>
              <a:latin typeface="Arial"/>
              <a:ea typeface="Arial"/>
              <a:cs typeface="Arial"/>
              <a:sym typeface="Arial"/>
            </a:endParaRPr>
          </a:p>
          <a:p>
            <a:pPr indent="-323850" lvl="0" marL="457200" rtl="0" algn="just">
              <a:lnSpc>
                <a:spcPct val="150000"/>
              </a:lnSpc>
              <a:spcBef>
                <a:spcPts val="0"/>
              </a:spcBef>
              <a:spcAft>
                <a:spcPts val="0"/>
              </a:spcAft>
              <a:buClr>
                <a:schemeClr val="dk2"/>
              </a:buClr>
              <a:buSzPts val="1500"/>
              <a:buFont typeface="Arial"/>
              <a:buChar char="●"/>
            </a:pPr>
            <a:r>
              <a:rPr lang="en-GB" sz="1700">
                <a:solidFill>
                  <a:schemeClr val="dk2"/>
                </a:solidFill>
                <a:latin typeface="Arial"/>
                <a:ea typeface="Arial"/>
                <a:cs typeface="Arial"/>
                <a:sym typeface="Arial"/>
              </a:rPr>
              <a:t>Random Crop:</a:t>
            </a:r>
            <a:r>
              <a:rPr lang="en-GB" sz="1500">
                <a:solidFill>
                  <a:schemeClr val="dk2"/>
                </a:solidFill>
                <a:latin typeface="Arial"/>
                <a:ea typeface="Arial"/>
                <a:cs typeface="Arial"/>
                <a:sym typeface="Arial"/>
              </a:rPr>
              <a:t> Cuts out regions, improves localization robustness.</a:t>
            </a:r>
            <a:endParaRPr sz="1500">
              <a:solidFill>
                <a:schemeClr val="dk2"/>
              </a:solidFill>
              <a:latin typeface="Arial"/>
              <a:ea typeface="Arial"/>
              <a:cs typeface="Arial"/>
              <a:sym typeface="Arial"/>
            </a:endParaRPr>
          </a:p>
          <a:p>
            <a:pPr indent="-323850" lvl="0" marL="457200" rtl="0" algn="just">
              <a:lnSpc>
                <a:spcPct val="150000"/>
              </a:lnSpc>
              <a:spcBef>
                <a:spcPts val="0"/>
              </a:spcBef>
              <a:spcAft>
                <a:spcPts val="0"/>
              </a:spcAft>
              <a:buClr>
                <a:schemeClr val="dk2"/>
              </a:buClr>
              <a:buSzPts val="1500"/>
              <a:buFont typeface="Arial"/>
              <a:buChar char="●"/>
            </a:pPr>
            <a:r>
              <a:rPr lang="en-GB" sz="1700">
                <a:solidFill>
                  <a:schemeClr val="dk2"/>
                </a:solidFill>
                <a:latin typeface="Arial"/>
                <a:ea typeface="Arial"/>
                <a:cs typeface="Arial"/>
                <a:sym typeface="Arial"/>
              </a:rPr>
              <a:t>Perspective Transformation:</a:t>
            </a:r>
            <a:r>
              <a:rPr lang="en-GB" sz="1500">
                <a:solidFill>
                  <a:schemeClr val="dk2"/>
                </a:solidFill>
                <a:latin typeface="Arial"/>
                <a:ea typeface="Arial"/>
                <a:cs typeface="Arial"/>
                <a:sym typeface="Arial"/>
              </a:rPr>
              <a:t> Tilts images, changing perspective visual effects.</a:t>
            </a:r>
            <a:endParaRPr sz="1500">
              <a:solidFill>
                <a:schemeClr val="dk2"/>
              </a:solidFill>
              <a:latin typeface="Arial"/>
              <a:ea typeface="Arial"/>
              <a:cs typeface="Arial"/>
              <a:sym typeface="Arial"/>
            </a:endParaRPr>
          </a:p>
          <a:p>
            <a:pPr indent="-323850" lvl="0" marL="457200" rtl="0" algn="just">
              <a:lnSpc>
                <a:spcPct val="150000"/>
              </a:lnSpc>
              <a:spcBef>
                <a:spcPts val="0"/>
              </a:spcBef>
              <a:spcAft>
                <a:spcPts val="0"/>
              </a:spcAft>
              <a:buClr>
                <a:schemeClr val="dk2"/>
              </a:buClr>
              <a:buSzPts val="1500"/>
              <a:buFont typeface="Arial"/>
              <a:buChar char="●"/>
            </a:pPr>
            <a:r>
              <a:rPr lang="en-GB" sz="1700">
                <a:solidFill>
                  <a:schemeClr val="dk2"/>
                </a:solidFill>
                <a:latin typeface="Arial"/>
                <a:ea typeface="Arial"/>
                <a:cs typeface="Arial"/>
                <a:sym typeface="Arial"/>
              </a:rPr>
              <a:t>Contrast Normalization:</a:t>
            </a:r>
            <a:r>
              <a:rPr lang="en-GB" sz="1500">
                <a:solidFill>
                  <a:schemeClr val="dk2"/>
                </a:solidFill>
                <a:latin typeface="Arial"/>
                <a:ea typeface="Arial"/>
                <a:cs typeface="Arial"/>
                <a:sym typeface="Arial"/>
              </a:rPr>
              <a:t> Alters contrast, improves lighting condition generalization.</a:t>
            </a:r>
            <a:endParaRPr sz="1500">
              <a:solidFill>
                <a:schemeClr val="dk2"/>
              </a:solidFill>
              <a:latin typeface="Arial"/>
              <a:ea typeface="Arial"/>
              <a:cs typeface="Arial"/>
              <a:sym typeface="Arial"/>
            </a:endParaRPr>
          </a:p>
          <a:p>
            <a:pPr indent="-323850" lvl="0" marL="457200" rtl="0" algn="just">
              <a:lnSpc>
                <a:spcPct val="150000"/>
              </a:lnSpc>
              <a:spcBef>
                <a:spcPts val="0"/>
              </a:spcBef>
              <a:spcAft>
                <a:spcPts val="0"/>
              </a:spcAft>
              <a:buClr>
                <a:schemeClr val="dk2"/>
              </a:buClr>
              <a:buSzPts val="1500"/>
              <a:buFont typeface="Arial"/>
              <a:buChar char="●"/>
            </a:pPr>
            <a:r>
              <a:rPr lang="en-GB" sz="1700">
                <a:solidFill>
                  <a:schemeClr val="dk2"/>
                </a:solidFill>
                <a:latin typeface="Arial"/>
                <a:ea typeface="Arial"/>
                <a:cs typeface="Arial"/>
                <a:sym typeface="Arial"/>
              </a:rPr>
              <a:t>Brightness Adjustment:</a:t>
            </a:r>
            <a:r>
              <a:rPr lang="en-GB" sz="1500">
                <a:solidFill>
                  <a:schemeClr val="dk2"/>
                </a:solidFill>
                <a:latin typeface="Arial"/>
                <a:ea typeface="Arial"/>
                <a:cs typeface="Arial"/>
                <a:sym typeface="Arial"/>
              </a:rPr>
              <a:t> Adjusts pixel intensity, varying brightness levels.</a:t>
            </a:r>
            <a:endParaRPr sz="1500">
              <a:solidFill>
                <a:schemeClr val="dk2"/>
              </a:solidFill>
              <a:latin typeface="Arial"/>
              <a:ea typeface="Arial"/>
              <a:cs typeface="Arial"/>
              <a:sym typeface="Arial"/>
            </a:endParaRPr>
          </a:p>
          <a:p>
            <a:pPr indent="0" lvl="0" marL="0" rtl="0" algn="just">
              <a:lnSpc>
                <a:spcPct val="150000"/>
              </a:lnSpc>
              <a:spcBef>
                <a:spcPts val="1200"/>
              </a:spcBef>
              <a:spcAft>
                <a:spcPts val="1200"/>
              </a:spcAft>
              <a:buNone/>
            </a:pPr>
            <a:r>
              <a:t/>
            </a:r>
            <a:endParaRPr sz="1500">
              <a:solidFill>
                <a:schemeClr val="dk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9"/>
          <p:cNvSpPr txBox="1"/>
          <p:nvPr>
            <p:ph type="title"/>
          </p:nvPr>
        </p:nvSpPr>
        <p:spPr>
          <a:xfrm>
            <a:off x="727650" y="597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accent1"/>
                </a:solidFill>
                <a:latin typeface="Lato"/>
                <a:ea typeface="Lato"/>
                <a:cs typeface="Lato"/>
                <a:sym typeface="Lato"/>
              </a:rPr>
              <a:t>Image Preprocessing </a:t>
            </a:r>
            <a:r>
              <a:rPr lang="en-GB" sz="2500">
                <a:solidFill>
                  <a:schemeClr val="accent1"/>
                </a:solidFill>
                <a:latin typeface="Lato"/>
                <a:ea typeface="Lato"/>
                <a:cs typeface="Lato"/>
                <a:sym typeface="Lato"/>
              </a:rPr>
              <a:t>Techniques</a:t>
            </a:r>
            <a:endParaRPr/>
          </a:p>
        </p:txBody>
      </p:sp>
      <p:sp>
        <p:nvSpPr>
          <p:cNvPr id="309" name="Google Shape;309;p39"/>
          <p:cNvSpPr txBox="1"/>
          <p:nvPr>
            <p:ph idx="1" type="body"/>
          </p:nvPr>
        </p:nvSpPr>
        <p:spPr>
          <a:xfrm>
            <a:off x="729450" y="1287300"/>
            <a:ext cx="7688700" cy="3804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1500">
                <a:solidFill>
                  <a:schemeClr val="dk2"/>
                </a:solidFill>
                <a:highlight>
                  <a:schemeClr val="lt1"/>
                </a:highlight>
                <a:latin typeface="Arial"/>
                <a:ea typeface="Arial"/>
                <a:cs typeface="Arial"/>
                <a:sym typeface="Arial"/>
              </a:rPr>
              <a:t>Techniques used in this project:</a:t>
            </a:r>
            <a:endParaRPr sz="1500">
              <a:solidFill>
                <a:schemeClr val="dk2"/>
              </a:solidFill>
              <a:highlight>
                <a:schemeClr val="lt1"/>
              </a:highlight>
              <a:latin typeface="Arial"/>
              <a:ea typeface="Arial"/>
              <a:cs typeface="Arial"/>
              <a:sym typeface="Arial"/>
            </a:endParaRPr>
          </a:p>
          <a:p>
            <a:pPr indent="-323850" lvl="0" marL="457200" rtl="0" algn="just">
              <a:lnSpc>
                <a:spcPct val="115000"/>
              </a:lnSpc>
              <a:spcBef>
                <a:spcPts val="1600"/>
              </a:spcBef>
              <a:spcAft>
                <a:spcPts val="0"/>
              </a:spcAft>
              <a:buClr>
                <a:schemeClr val="dk2"/>
              </a:buClr>
              <a:buSzPts val="1500"/>
              <a:buFont typeface="Arial"/>
              <a:buChar char="●"/>
            </a:pPr>
            <a:r>
              <a:rPr lang="en-GB" sz="1500">
                <a:solidFill>
                  <a:schemeClr val="dk2"/>
                </a:solidFill>
                <a:highlight>
                  <a:schemeClr val="lt1"/>
                </a:highlight>
                <a:latin typeface="Arial"/>
                <a:ea typeface="Arial"/>
                <a:cs typeface="Arial"/>
                <a:sym typeface="Arial"/>
              </a:rPr>
              <a:t>Gaussian Smoothing</a:t>
            </a:r>
            <a:endParaRPr sz="1500">
              <a:solidFill>
                <a:schemeClr val="dk2"/>
              </a:solidFill>
              <a:highlight>
                <a:schemeClr val="lt1"/>
              </a:highlight>
              <a:latin typeface="Arial"/>
              <a:ea typeface="Arial"/>
              <a:cs typeface="Arial"/>
              <a:sym typeface="Arial"/>
            </a:endParaRPr>
          </a:p>
          <a:p>
            <a:pPr indent="-323850" lvl="1" marL="914400" rtl="0" algn="just">
              <a:lnSpc>
                <a:spcPct val="115000"/>
              </a:lnSpc>
              <a:spcBef>
                <a:spcPts val="0"/>
              </a:spcBef>
              <a:spcAft>
                <a:spcPts val="0"/>
              </a:spcAft>
              <a:buClr>
                <a:schemeClr val="dk2"/>
              </a:buClr>
              <a:buSzPts val="1500"/>
              <a:buFont typeface="Arial"/>
              <a:buChar char="○"/>
            </a:pPr>
            <a:r>
              <a:rPr lang="en-GB" sz="1500">
                <a:solidFill>
                  <a:schemeClr val="dk2"/>
                </a:solidFill>
                <a:highlight>
                  <a:schemeClr val="lt1"/>
                </a:highlight>
                <a:latin typeface="Arial"/>
                <a:ea typeface="Arial"/>
                <a:cs typeface="Arial"/>
                <a:sym typeface="Arial"/>
              </a:rPr>
              <a:t>(Reduces noise while preserving edges)</a:t>
            </a:r>
            <a:endParaRPr sz="1500">
              <a:solidFill>
                <a:schemeClr val="dk2"/>
              </a:solidFill>
              <a:highlight>
                <a:schemeClr val="lt1"/>
              </a:highlight>
              <a:latin typeface="Arial"/>
              <a:ea typeface="Arial"/>
              <a:cs typeface="Arial"/>
              <a:sym typeface="Arial"/>
            </a:endParaRPr>
          </a:p>
          <a:p>
            <a:pPr indent="-323850" lvl="0" marL="457200" rtl="0" algn="just">
              <a:lnSpc>
                <a:spcPct val="115000"/>
              </a:lnSpc>
              <a:spcBef>
                <a:spcPts val="0"/>
              </a:spcBef>
              <a:spcAft>
                <a:spcPts val="0"/>
              </a:spcAft>
              <a:buClr>
                <a:schemeClr val="dk2"/>
              </a:buClr>
              <a:buSzPts val="1500"/>
              <a:buFont typeface="Arial"/>
              <a:buChar char="●"/>
            </a:pPr>
            <a:r>
              <a:rPr lang="en-GB" sz="1500">
                <a:solidFill>
                  <a:schemeClr val="dk2"/>
                </a:solidFill>
                <a:highlight>
                  <a:schemeClr val="lt1"/>
                </a:highlight>
                <a:latin typeface="Arial"/>
                <a:ea typeface="Arial"/>
                <a:cs typeface="Arial"/>
                <a:sym typeface="Arial"/>
              </a:rPr>
              <a:t>Histogram Equalization</a:t>
            </a:r>
            <a:endParaRPr sz="1500">
              <a:solidFill>
                <a:schemeClr val="dk2"/>
              </a:solidFill>
              <a:highlight>
                <a:schemeClr val="lt1"/>
              </a:highlight>
              <a:latin typeface="Arial"/>
              <a:ea typeface="Arial"/>
              <a:cs typeface="Arial"/>
              <a:sym typeface="Arial"/>
            </a:endParaRPr>
          </a:p>
          <a:p>
            <a:pPr indent="-323850" lvl="1" marL="914400" rtl="0" algn="just">
              <a:lnSpc>
                <a:spcPct val="115000"/>
              </a:lnSpc>
              <a:spcBef>
                <a:spcPts val="0"/>
              </a:spcBef>
              <a:spcAft>
                <a:spcPts val="0"/>
              </a:spcAft>
              <a:buClr>
                <a:schemeClr val="dk2"/>
              </a:buClr>
              <a:buSzPts val="1500"/>
              <a:buFont typeface="Arial"/>
              <a:buChar char="○"/>
            </a:pPr>
            <a:r>
              <a:rPr lang="en-GB" sz="1500">
                <a:solidFill>
                  <a:schemeClr val="dk2"/>
                </a:solidFill>
                <a:highlight>
                  <a:schemeClr val="lt1"/>
                </a:highlight>
                <a:latin typeface="Arial"/>
                <a:ea typeface="Arial"/>
                <a:cs typeface="Arial"/>
                <a:sym typeface="Arial"/>
              </a:rPr>
              <a:t>(Improves contrast for better visibility)</a:t>
            </a:r>
            <a:endParaRPr sz="1500">
              <a:solidFill>
                <a:schemeClr val="dk2"/>
              </a:solidFill>
              <a:highlight>
                <a:schemeClr val="lt1"/>
              </a:highlight>
              <a:latin typeface="Arial"/>
              <a:ea typeface="Arial"/>
              <a:cs typeface="Arial"/>
              <a:sym typeface="Arial"/>
            </a:endParaRPr>
          </a:p>
          <a:p>
            <a:pPr indent="-323850" lvl="0" marL="457200" rtl="0" algn="just">
              <a:lnSpc>
                <a:spcPct val="115000"/>
              </a:lnSpc>
              <a:spcBef>
                <a:spcPts val="0"/>
              </a:spcBef>
              <a:spcAft>
                <a:spcPts val="0"/>
              </a:spcAft>
              <a:buClr>
                <a:schemeClr val="dk2"/>
              </a:buClr>
              <a:buSzPts val="1500"/>
              <a:buFont typeface="Arial"/>
              <a:buChar char="●"/>
            </a:pPr>
            <a:r>
              <a:rPr lang="en-GB" sz="1500">
                <a:solidFill>
                  <a:schemeClr val="dk2"/>
                </a:solidFill>
                <a:highlight>
                  <a:schemeClr val="lt1"/>
                </a:highlight>
                <a:latin typeface="Arial"/>
                <a:ea typeface="Arial"/>
                <a:cs typeface="Arial"/>
                <a:sym typeface="Arial"/>
              </a:rPr>
              <a:t>Unsharp Masking</a:t>
            </a:r>
            <a:endParaRPr sz="1500">
              <a:solidFill>
                <a:schemeClr val="dk2"/>
              </a:solidFill>
              <a:highlight>
                <a:schemeClr val="lt1"/>
              </a:highlight>
              <a:latin typeface="Arial"/>
              <a:ea typeface="Arial"/>
              <a:cs typeface="Arial"/>
              <a:sym typeface="Arial"/>
            </a:endParaRPr>
          </a:p>
          <a:p>
            <a:pPr indent="-323850" lvl="1" marL="914400" rtl="0" algn="just">
              <a:lnSpc>
                <a:spcPct val="115000"/>
              </a:lnSpc>
              <a:spcBef>
                <a:spcPts val="0"/>
              </a:spcBef>
              <a:spcAft>
                <a:spcPts val="0"/>
              </a:spcAft>
              <a:buClr>
                <a:schemeClr val="dk2"/>
              </a:buClr>
              <a:buSzPts val="1500"/>
              <a:buFont typeface="Arial"/>
              <a:buChar char="○"/>
            </a:pPr>
            <a:r>
              <a:rPr lang="en-GB" sz="1500">
                <a:solidFill>
                  <a:schemeClr val="dk2"/>
                </a:solidFill>
                <a:highlight>
                  <a:schemeClr val="lt1"/>
                </a:highlight>
                <a:latin typeface="Arial"/>
                <a:ea typeface="Arial"/>
                <a:cs typeface="Arial"/>
                <a:sym typeface="Arial"/>
              </a:rPr>
              <a:t>(Sharpens edges for clarity)</a:t>
            </a:r>
            <a:endParaRPr sz="1500">
              <a:solidFill>
                <a:schemeClr val="dk2"/>
              </a:solidFill>
              <a:highlight>
                <a:schemeClr val="lt1"/>
              </a:highlight>
              <a:latin typeface="Arial"/>
              <a:ea typeface="Arial"/>
              <a:cs typeface="Arial"/>
              <a:sym typeface="Arial"/>
            </a:endParaRPr>
          </a:p>
          <a:p>
            <a:pPr indent="-323850" lvl="0" marL="457200" rtl="0" algn="just">
              <a:lnSpc>
                <a:spcPct val="115000"/>
              </a:lnSpc>
              <a:spcBef>
                <a:spcPts val="0"/>
              </a:spcBef>
              <a:spcAft>
                <a:spcPts val="0"/>
              </a:spcAft>
              <a:buClr>
                <a:schemeClr val="dk2"/>
              </a:buClr>
              <a:buSzPts val="1500"/>
              <a:buFont typeface="Arial"/>
              <a:buChar char="●"/>
            </a:pPr>
            <a:r>
              <a:rPr lang="en-GB" sz="1500">
                <a:solidFill>
                  <a:schemeClr val="dk2"/>
                </a:solidFill>
                <a:highlight>
                  <a:schemeClr val="lt1"/>
                </a:highlight>
                <a:latin typeface="Arial"/>
                <a:ea typeface="Arial"/>
                <a:cs typeface="Arial"/>
                <a:sym typeface="Arial"/>
              </a:rPr>
              <a:t>Wiener Filtering</a:t>
            </a:r>
            <a:endParaRPr sz="1500">
              <a:solidFill>
                <a:schemeClr val="dk2"/>
              </a:solidFill>
              <a:highlight>
                <a:schemeClr val="lt1"/>
              </a:highlight>
              <a:latin typeface="Arial"/>
              <a:ea typeface="Arial"/>
              <a:cs typeface="Arial"/>
              <a:sym typeface="Arial"/>
            </a:endParaRPr>
          </a:p>
          <a:p>
            <a:pPr indent="-323850" lvl="1" marL="914400" rtl="0" algn="just">
              <a:lnSpc>
                <a:spcPct val="115000"/>
              </a:lnSpc>
              <a:spcBef>
                <a:spcPts val="0"/>
              </a:spcBef>
              <a:spcAft>
                <a:spcPts val="0"/>
              </a:spcAft>
              <a:buClr>
                <a:schemeClr val="dk2"/>
              </a:buClr>
              <a:buSzPts val="1500"/>
              <a:buFont typeface="Arial"/>
              <a:buChar char="○"/>
            </a:pPr>
            <a:r>
              <a:rPr lang="en-GB" sz="1500">
                <a:solidFill>
                  <a:schemeClr val="dk2"/>
                </a:solidFill>
                <a:highlight>
                  <a:schemeClr val="lt1"/>
                </a:highlight>
                <a:latin typeface="Arial"/>
                <a:ea typeface="Arial"/>
                <a:cs typeface="Arial"/>
                <a:sym typeface="Arial"/>
              </a:rPr>
              <a:t>(Restores blurred images)</a:t>
            </a:r>
            <a:endParaRPr sz="1500">
              <a:solidFill>
                <a:schemeClr val="dk2"/>
              </a:solidFill>
              <a:highlight>
                <a:schemeClr val="lt1"/>
              </a:highlight>
              <a:latin typeface="Arial"/>
              <a:ea typeface="Arial"/>
              <a:cs typeface="Arial"/>
              <a:sym typeface="Arial"/>
            </a:endParaRPr>
          </a:p>
          <a:p>
            <a:pPr indent="-323850" lvl="0" marL="457200" rtl="0" algn="just">
              <a:lnSpc>
                <a:spcPct val="115000"/>
              </a:lnSpc>
              <a:spcBef>
                <a:spcPts val="0"/>
              </a:spcBef>
              <a:spcAft>
                <a:spcPts val="0"/>
              </a:spcAft>
              <a:buClr>
                <a:schemeClr val="dk2"/>
              </a:buClr>
              <a:buSzPts val="1500"/>
              <a:buFont typeface="Arial"/>
              <a:buChar char="●"/>
            </a:pPr>
            <a:r>
              <a:rPr lang="en-GB" sz="1500">
                <a:solidFill>
                  <a:schemeClr val="dk2"/>
                </a:solidFill>
                <a:highlight>
                  <a:schemeClr val="lt1"/>
                </a:highlight>
                <a:latin typeface="Arial"/>
                <a:ea typeface="Arial"/>
                <a:cs typeface="Arial"/>
                <a:sym typeface="Arial"/>
              </a:rPr>
              <a:t>Median Filtering (Artifact Removal)</a:t>
            </a:r>
            <a:endParaRPr sz="1500">
              <a:solidFill>
                <a:schemeClr val="dk2"/>
              </a:solidFill>
              <a:highlight>
                <a:schemeClr val="lt1"/>
              </a:highlight>
              <a:latin typeface="Arial"/>
              <a:ea typeface="Arial"/>
              <a:cs typeface="Arial"/>
              <a:sym typeface="Arial"/>
            </a:endParaRPr>
          </a:p>
          <a:p>
            <a:pPr indent="-323850" lvl="1" marL="914400" rtl="0" algn="just">
              <a:lnSpc>
                <a:spcPct val="115000"/>
              </a:lnSpc>
              <a:spcBef>
                <a:spcPts val="0"/>
              </a:spcBef>
              <a:spcAft>
                <a:spcPts val="0"/>
              </a:spcAft>
              <a:buClr>
                <a:schemeClr val="dk2"/>
              </a:buClr>
              <a:buSzPts val="1500"/>
              <a:buFont typeface="Arial"/>
              <a:buChar char="○"/>
            </a:pPr>
            <a:r>
              <a:rPr lang="en-GB" sz="1500">
                <a:solidFill>
                  <a:schemeClr val="dk2"/>
                </a:solidFill>
                <a:highlight>
                  <a:schemeClr val="lt1"/>
                </a:highlight>
                <a:latin typeface="Arial"/>
                <a:ea typeface="Arial"/>
                <a:cs typeface="Arial"/>
                <a:sym typeface="Arial"/>
              </a:rPr>
              <a:t>(Removes salt-and-pepper noise)</a:t>
            </a:r>
            <a:endParaRPr sz="1500">
              <a:solidFill>
                <a:schemeClr val="dk2"/>
              </a:solidFill>
              <a:highlight>
                <a:schemeClr val="lt1"/>
              </a:highlight>
              <a:latin typeface="Arial"/>
              <a:ea typeface="Arial"/>
              <a:cs typeface="Arial"/>
              <a:sym typeface="Arial"/>
            </a:endParaRPr>
          </a:p>
          <a:p>
            <a:pPr indent="-323850" lvl="0" marL="457200" rtl="0" algn="just">
              <a:lnSpc>
                <a:spcPct val="115000"/>
              </a:lnSpc>
              <a:spcBef>
                <a:spcPts val="0"/>
              </a:spcBef>
              <a:spcAft>
                <a:spcPts val="0"/>
              </a:spcAft>
              <a:buClr>
                <a:schemeClr val="dk2"/>
              </a:buClr>
              <a:buSzPts val="1500"/>
              <a:buFont typeface="Arial"/>
              <a:buChar char="●"/>
            </a:pPr>
            <a:r>
              <a:rPr lang="en-GB" sz="1500">
                <a:solidFill>
                  <a:schemeClr val="dk2"/>
                </a:solidFill>
                <a:highlight>
                  <a:schemeClr val="lt1"/>
                </a:highlight>
                <a:latin typeface="Arial"/>
                <a:ea typeface="Arial"/>
                <a:cs typeface="Arial"/>
                <a:sym typeface="Arial"/>
              </a:rPr>
              <a:t>Morphological Operations(Closing and Opening)</a:t>
            </a:r>
            <a:endParaRPr sz="1500">
              <a:solidFill>
                <a:schemeClr val="dk2"/>
              </a:solidFill>
              <a:highlight>
                <a:schemeClr val="lt1"/>
              </a:highlight>
              <a:latin typeface="Arial"/>
              <a:ea typeface="Arial"/>
              <a:cs typeface="Arial"/>
              <a:sym typeface="Arial"/>
            </a:endParaRPr>
          </a:p>
          <a:p>
            <a:pPr indent="-323850" lvl="1" marL="914400" rtl="0" algn="just">
              <a:lnSpc>
                <a:spcPct val="115000"/>
              </a:lnSpc>
              <a:spcBef>
                <a:spcPts val="0"/>
              </a:spcBef>
              <a:spcAft>
                <a:spcPts val="0"/>
              </a:spcAft>
              <a:buClr>
                <a:schemeClr val="dk2"/>
              </a:buClr>
              <a:buSzPts val="1500"/>
              <a:buFont typeface="Arial"/>
              <a:buChar char="○"/>
            </a:pPr>
            <a:r>
              <a:rPr lang="en-GB" sz="1500">
                <a:solidFill>
                  <a:schemeClr val="dk2"/>
                </a:solidFill>
                <a:highlight>
                  <a:schemeClr val="lt1"/>
                </a:highlight>
                <a:latin typeface="Arial"/>
                <a:ea typeface="Arial"/>
                <a:cs typeface="Arial"/>
                <a:sym typeface="Arial"/>
              </a:rPr>
              <a:t>(Removes small artifacts)</a:t>
            </a:r>
            <a:endParaRPr sz="15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0"/>
          <p:cNvSpPr txBox="1"/>
          <p:nvPr>
            <p:ph type="title"/>
          </p:nvPr>
        </p:nvSpPr>
        <p:spPr>
          <a:xfrm>
            <a:off x="729450" y="522525"/>
            <a:ext cx="7688700" cy="5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accent1"/>
                </a:solidFill>
                <a:latin typeface="Lato"/>
                <a:ea typeface="Lato"/>
                <a:cs typeface="Lato"/>
                <a:sym typeface="Lato"/>
              </a:rPr>
              <a:t>Feature Extraction with HOG</a:t>
            </a:r>
            <a:endParaRPr/>
          </a:p>
        </p:txBody>
      </p:sp>
      <p:sp>
        <p:nvSpPr>
          <p:cNvPr id="315" name="Google Shape;315;p40"/>
          <p:cNvSpPr txBox="1"/>
          <p:nvPr>
            <p:ph idx="1" type="body"/>
          </p:nvPr>
        </p:nvSpPr>
        <p:spPr>
          <a:xfrm>
            <a:off x="805650" y="1999450"/>
            <a:ext cx="7688700" cy="19848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chemeClr val="dk2"/>
              </a:buClr>
              <a:buSzPts val="1500"/>
              <a:buFont typeface="Arial"/>
              <a:buChar char="●"/>
            </a:pPr>
            <a:r>
              <a:rPr lang="en-GB" sz="1500">
                <a:solidFill>
                  <a:schemeClr val="dk2"/>
                </a:solidFill>
                <a:highlight>
                  <a:schemeClr val="lt1"/>
                </a:highlight>
                <a:latin typeface="Arial"/>
                <a:ea typeface="Arial"/>
                <a:cs typeface="Arial"/>
                <a:sym typeface="Arial"/>
              </a:rPr>
              <a:t>HOG captures edge structures and gradients, which are crucial for understanding shapes in tumor regions.</a:t>
            </a:r>
            <a:endParaRPr sz="1500">
              <a:solidFill>
                <a:schemeClr val="dk2"/>
              </a:solidFill>
              <a:highlight>
                <a:schemeClr val="lt1"/>
              </a:highlight>
              <a:latin typeface="Arial"/>
              <a:ea typeface="Arial"/>
              <a:cs typeface="Arial"/>
              <a:sym typeface="Arial"/>
            </a:endParaRPr>
          </a:p>
          <a:p>
            <a:pPr indent="-323850" lvl="0" marL="457200" rtl="0" algn="l">
              <a:lnSpc>
                <a:spcPct val="200000"/>
              </a:lnSpc>
              <a:spcBef>
                <a:spcPts val="0"/>
              </a:spcBef>
              <a:spcAft>
                <a:spcPts val="0"/>
              </a:spcAft>
              <a:buClr>
                <a:schemeClr val="dk2"/>
              </a:buClr>
              <a:buSzPts val="1500"/>
              <a:buFont typeface="Arial"/>
              <a:buChar char="●"/>
            </a:pPr>
            <a:r>
              <a:rPr lang="en-GB" sz="1500">
                <a:solidFill>
                  <a:schemeClr val="dk2"/>
                </a:solidFill>
                <a:highlight>
                  <a:schemeClr val="lt1"/>
                </a:highlight>
                <a:latin typeface="Arial"/>
                <a:ea typeface="Arial"/>
                <a:cs typeface="Arial"/>
                <a:sym typeface="Arial"/>
              </a:rPr>
              <a:t>It reduces the complexity of the data while retaining significant features for machine learning models like SVM and RF.</a:t>
            </a:r>
            <a:endParaRPr b="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type="title"/>
          </p:nvPr>
        </p:nvSpPr>
        <p:spPr>
          <a:xfrm>
            <a:off x="729450" y="522525"/>
            <a:ext cx="7688700" cy="5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accent1"/>
                </a:solidFill>
                <a:latin typeface="Lato"/>
                <a:ea typeface="Lato"/>
                <a:cs typeface="Lato"/>
                <a:sym typeface="Lato"/>
              </a:rPr>
              <a:t>Machine Learning Approach</a:t>
            </a:r>
            <a:endParaRPr/>
          </a:p>
        </p:txBody>
      </p:sp>
      <p:sp>
        <p:nvSpPr>
          <p:cNvPr id="321" name="Google Shape;321;p41"/>
          <p:cNvSpPr txBox="1"/>
          <p:nvPr>
            <p:ph idx="1" type="body"/>
          </p:nvPr>
        </p:nvSpPr>
        <p:spPr>
          <a:xfrm>
            <a:off x="729450" y="1760325"/>
            <a:ext cx="7688700" cy="3036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500">
                <a:solidFill>
                  <a:srgbClr val="000000"/>
                </a:solidFill>
                <a:latin typeface="Arial"/>
                <a:ea typeface="Arial"/>
                <a:cs typeface="Arial"/>
                <a:sym typeface="Arial"/>
              </a:rPr>
              <a:t>Support Vector Machine (SVM):</a:t>
            </a:r>
            <a:r>
              <a:rPr lang="en-GB" sz="1500">
                <a:solidFill>
                  <a:srgbClr val="000000"/>
                </a:solidFill>
                <a:latin typeface="Arial"/>
                <a:ea typeface="Arial"/>
                <a:cs typeface="Arial"/>
                <a:sym typeface="Arial"/>
              </a:rPr>
              <a:t> </a:t>
            </a:r>
            <a:r>
              <a:rPr lang="en-GB" sz="1500">
                <a:solidFill>
                  <a:schemeClr val="dk2"/>
                </a:solidFill>
                <a:highlight>
                  <a:schemeClr val="lt1"/>
                </a:highlight>
                <a:latin typeface="Arial"/>
                <a:ea typeface="Arial"/>
                <a:cs typeface="Arial"/>
                <a:sym typeface="Arial"/>
              </a:rPr>
              <a:t>A linear kernel was used to classify the HOG features, achieving an accuracy of 74%.</a:t>
            </a:r>
            <a:endParaRPr sz="1500">
              <a:solidFill>
                <a:schemeClr val="dk2"/>
              </a:solidFill>
              <a:highlight>
                <a:schemeClr val="lt1"/>
              </a:highlight>
              <a:latin typeface="Arial"/>
              <a:ea typeface="Arial"/>
              <a:cs typeface="Arial"/>
              <a:sym typeface="Arial"/>
            </a:endParaRPr>
          </a:p>
          <a:p>
            <a:pPr indent="0" lvl="0" marL="0" rtl="0" algn="l">
              <a:lnSpc>
                <a:spcPct val="150000"/>
              </a:lnSpc>
              <a:spcBef>
                <a:spcPts val="1600"/>
              </a:spcBef>
              <a:spcAft>
                <a:spcPts val="0"/>
              </a:spcAft>
              <a:buNone/>
            </a:pPr>
            <a:r>
              <a:rPr b="1" lang="en-GB" sz="1500">
                <a:solidFill>
                  <a:srgbClr val="000000"/>
                </a:solidFill>
                <a:latin typeface="Arial"/>
                <a:ea typeface="Arial"/>
                <a:cs typeface="Arial"/>
                <a:sym typeface="Arial"/>
              </a:rPr>
              <a:t>Random Forest (RF):</a:t>
            </a:r>
            <a:r>
              <a:rPr lang="en-GB" sz="1500">
                <a:solidFill>
                  <a:schemeClr val="dk2"/>
                </a:solidFill>
                <a:highlight>
                  <a:schemeClr val="lt1"/>
                </a:highlight>
                <a:latin typeface="Arial"/>
                <a:ea typeface="Arial"/>
                <a:cs typeface="Arial"/>
                <a:sym typeface="Arial"/>
              </a:rPr>
              <a:t> An ensemble method that combines decision trees, resulting in a slightly higher accuracy of 77%.</a:t>
            </a:r>
            <a:endParaRPr sz="1500">
              <a:solidFill>
                <a:srgbClr val="000000"/>
              </a:solidFill>
              <a:latin typeface="Arial"/>
              <a:ea typeface="Arial"/>
              <a:cs typeface="Arial"/>
              <a:sym typeface="Arial"/>
            </a:endParaRPr>
          </a:p>
          <a:p>
            <a:pPr indent="0" lvl="0" marL="0" rtl="0" algn="l">
              <a:lnSpc>
                <a:spcPct val="150000"/>
              </a:lnSpc>
              <a:spcBef>
                <a:spcPts val="1600"/>
              </a:spcBef>
              <a:spcAft>
                <a:spcPts val="1600"/>
              </a:spcAft>
              <a:buNone/>
            </a:pPr>
            <a:r>
              <a:rPr lang="en-GB" sz="1500">
                <a:solidFill>
                  <a:schemeClr val="dk2"/>
                </a:solidFill>
                <a:highlight>
                  <a:schemeClr val="lt1"/>
                </a:highlight>
                <a:latin typeface="Arial"/>
                <a:ea typeface="Arial"/>
                <a:cs typeface="Arial"/>
                <a:sym typeface="Arial"/>
              </a:rPr>
              <a:t>These models were simple but limited in their ability to capture complex patterns compared to deep learning.</a:t>
            </a:r>
            <a:endParaRPr sz="1500">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txBox="1"/>
          <p:nvPr>
            <p:ph type="title"/>
          </p:nvPr>
        </p:nvSpPr>
        <p:spPr>
          <a:xfrm>
            <a:off x="148825" y="525850"/>
            <a:ext cx="8269500" cy="6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solidFill>
                  <a:schemeClr val="accent1"/>
                </a:solidFill>
                <a:latin typeface="Lato"/>
                <a:ea typeface="Lato"/>
                <a:cs typeface="Lato"/>
                <a:sym typeface="Lato"/>
              </a:rPr>
              <a:t>Why Random Forest Outperformed SVM (Linear Kernel)</a:t>
            </a:r>
            <a:endParaRPr sz="2000">
              <a:latin typeface="Arial"/>
              <a:ea typeface="Arial"/>
              <a:cs typeface="Arial"/>
              <a:sym typeface="Arial"/>
            </a:endParaRPr>
          </a:p>
        </p:txBody>
      </p:sp>
      <p:graphicFrame>
        <p:nvGraphicFramePr>
          <p:cNvPr id="327" name="Google Shape;327;p42"/>
          <p:cNvGraphicFramePr/>
          <p:nvPr/>
        </p:nvGraphicFramePr>
        <p:xfrm>
          <a:off x="148825" y="1431050"/>
          <a:ext cx="3000000" cy="3000000"/>
        </p:xfrm>
        <a:graphic>
          <a:graphicData uri="http://schemas.openxmlformats.org/drawingml/2006/table">
            <a:tbl>
              <a:tblPr>
                <a:noFill/>
                <a:tableStyleId>{C5C737A9-55C6-4081-A13F-0F9C120FFE25}</a:tableStyleId>
              </a:tblPr>
              <a:tblGrid>
                <a:gridCol w="1497500"/>
                <a:gridCol w="2876750"/>
                <a:gridCol w="4273650"/>
              </a:tblGrid>
              <a:tr h="431250">
                <a:tc>
                  <a:txBody>
                    <a:bodyPr/>
                    <a:lstStyle/>
                    <a:p>
                      <a:pPr indent="0" lvl="0" marL="0" rtl="0" algn="ctr">
                        <a:lnSpc>
                          <a:spcPct val="115000"/>
                        </a:lnSpc>
                        <a:spcBef>
                          <a:spcPts val="0"/>
                        </a:spcBef>
                        <a:spcAft>
                          <a:spcPts val="0"/>
                        </a:spcAft>
                        <a:buNone/>
                      </a:pPr>
                      <a:r>
                        <a:rPr b="1" lang="en-GB"/>
                        <a:t>Aspect</a:t>
                      </a:r>
                      <a:endParaRPr b="1"/>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en-GB"/>
                        <a:t>SVM (Linear Kernel)</a:t>
                      </a:r>
                      <a:endParaRPr b="1"/>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en-GB"/>
                        <a:t>Random Forest (RF)</a:t>
                      </a:r>
                      <a:endParaRPr b="1"/>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r>
              <a:tr h="788100">
                <a:tc>
                  <a:txBody>
                    <a:bodyPr/>
                    <a:lstStyle/>
                    <a:p>
                      <a:pPr indent="0" lvl="0" marL="0" rtl="0" algn="l">
                        <a:lnSpc>
                          <a:spcPct val="115000"/>
                        </a:lnSpc>
                        <a:spcBef>
                          <a:spcPts val="0"/>
                        </a:spcBef>
                        <a:spcAft>
                          <a:spcPts val="0"/>
                        </a:spcAft>
                        <a:buNone/>
                      </a:pPr>
                      <a:r>
                        <a:rPr lang="en-GB"/>
                        <a:t>Non-Linear Relationships</a:t>
                      </a:r>
                      <a:endParaRPr/>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a:t>Assumes linear separability; struggles with complex, non-linear patterns in HOG features.</a:t>
                      </a:r>
                      <a:endParaRPr/>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a:t>Captures non-linear relationships effectively through tree-based splits.</a:t>
                      </a:r>
                      <a:endParaRPr/>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r>
              <a:tr h="538225">
                <a:tc>
                  <a:txBody>
                    <a:bodyPr/>
                    <a:lstStyle/>
                    <a:p>
                      <a:pPr indent="0" lvl="0" marL="0" rtl="0" algn="l">
                        <a:lnSpc>
                          <a:spcPct val="115000"/>
                        </a:lnSpc>
                        <a:spcBef>
                          <a:spcPts val="0"/>
                        </a:spcBef>
                        <a:spcAft>
                          <a:spcPts val="0"/>
                        </a:spcAft>
                        <a:buNone/>
                      </a:pPr>
                      <a:r>
                        <a:rPr lang="en-GB"/>
                        <a:t>Feature Importance</a:t>
                      </a:r>
                      <a:endParaRPr/>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a:t>Treats all features equally.</a:t>
                      </a:r>
                      <a:endParaRPr/>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a:t>Identifies and leverages the most informative features.</a:t>
                      </a:r>
                      <a:endParaRPr/>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r>
              <a:tr h="538225">
                <a:tc>
                  <a:txBody>
                    <a:bodyPr/>
                    <a:lstStyle/>
                    <a:p>
                      <a:pPr indent="0" lvl="0" marL="0" rtl="0" algn="l">
                        <a:lnSpc>
                          <a:spcPct val="115000"/>
                        </a:lnSpc>
                        <a:spcBef>
                          <a:spcPts val="0"/>
                        </a:spcBef>
                        <a:spcAft>
                          <a:spcPts val="0"/>
                        </a:spcAft>
                        <a:buNone/>
                      </a:pPr>
                      <a:r>
                        <a:rPr lang="en-GB"/>
                        <a:t>Noise Robustness</a:t>
                      </a:r>
                      <a:endParaRPr/>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a:t>Sensitive to noise and outliers; affected by misclassified points.</a:t>
                      </a:r>
                      <a:endParaRPr/>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a:t>Averages predictions across trees, reducing the impact of noise.</a:t>
                      </a:r>
                      <a:endParaRPr/>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r>
              <a:tr h="788100">
                <a:tc>
                  <a:txBody>
                    <a:bodyPr/>
                    <a:lstStyle/>
                    <a:p>
                      <a:pPr indent="0" lvl="0" marL="0" rtl="0" algn="l">
                        <a:lnSpc>
                          <a:spcPct val="115000"/>
                        </a:lnSpc>
                        <a:spcBef>
                          <a:spcPts val="0"/>
                        </a:spcBef>
                        <a:spcAft>
                          <a:spcPts val="0"/>
                        </a:spcAft>
                        <a:buNone/>
                      </a:pPr>
                      <a:r>
                        <a:rPr lang="en-GB"/>
                        <a:t>High-Dimensional Data</a:t>
                      </a:r>
                      <a:endParaRPr/>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a:t>Struggles with high-dimensional HOG features; prone to underfitting.</a:t>
                      </a:r>
                      <a:endParaRPr/>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a:t>Handles high-dimensional features more effectively through feature subset selection at splits.</a:t>
                      </a:r>
                      <a:endParaRPr/>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3"/>
          <p:cNvSpPr txBox="1"/>
          <p:nvPr>
            <p:ph type="title"/>
          </p:nvPr>
        </p:nvSpPr>
        <p:spPr>
          <a:xfrm>
            <a:off x="729450" y="504125"/>
            <a:ext cx="76887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accent1"/>
                </a:solidFill>
                <a:latin typeface="Lato"/>
                <a:ea typeface="Lato"/>
                <a:cs typeface="Lato"/>
                <a:sym typeface="Lato"/>
              </a:rPr>
              <a:t>CNN Architecture</a:t>
            </a:r>
            <a:endParaRPr/>
          </a:p>
        </p:txBody>
      </p:sp>
      <p:pic>
        <p:nvPicPr>
          <p:cNvPr id="333" name="Google Shape;333;p43"/>
          <p:cNvPicPr preferRelativeResize="0"/>
          <p:nvPr/>
        </p:nvPicPr>
        <p:blipFill rotWithShape="1">
          <a:blip r:embed="rId3">
            <a:alphaModFix/>
          </a:blip>
          <a:srcRect b="37237" l="9950" r="0" t="0"/>
          <a:stretch/>
        </p:blipFill>
        <p:spPr>
          <a:xfrm>
            <a:off x="835200" y="1347925"/>
            <a:ext cx="7688701" cy="357194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4"/>
          <p:cNvSpPr txBox="1"/>
          <p:nvPr>
            <p:ph type="title"/>
          </p:nvPr>
        </p:nvSpPr>
        <p:spPr>
          <a:xfrm>
            <a:off x="729450" y="542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accent1"/>
                </a:solidFill>
                <a:latin typeface="Lato"/>
                <a:ea typeface="Lato"/>
                <a:cs typeface="Lato"/>
                <a:sym typeface="Lato"/>
              </a:rPr>
              <a:t>MobileNetV2 Architecture </a:t>
            </a:r>
            <a:endParaRPr/>
          </a:p>
        </p:txBody>
      </p:sp>
      <p:sp>
        <p:nvSpPr>
          <p:cNvPr id="339" name="Google Shape;339;p44"/>
          <p:cNvSpPr txBox="1"/>
          <p:nvPr>
            <p:ph idx="1" type="body"/>
          </p:nvPr>
        </p:nvSpPr>
        <p:spPr>
          <a:xfrm>
            <a:off x="729450" y="1465875"/>
            <a:ext cx="7784400" cy="2822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500">
                <a:solidFill>
                  <a:schemeClr val="dk2"/>
                </a:solidFill>
                <a:highlight>
                  <a:schemeClr val="lt1"/>
                </a:highlight>
                <a:latin typeface="Arial"/>
                <a:ea typeface="Arial"/>
                <a:cs typeface="Arial"/>
                <a:sym typeface="Arial"/>
              </a:rPr>
              <a:t>A</a:t>
            </a:r>
            <a:r>
              <a:rPr lang="en-GB" sz="1500">
                <a:solidFill>
                  <a:srgbClr val="000000"/>
                </a:solidFill>
                <a:latin typeface="Arial"/>
                <a:ea typeface="Arial"/>
                <a:cs typeface="Arial"/>
                <a:sym typeface="Arial"/>
              </a:rPr>
              <a:t> </a:t>
            </a:r>
            <a:r>
              <a:rPr b="1" lang="en-GB" sz="1500">
                <a:solidFill>
                  <a:schemeClr val="dk2"/>
                </a:solidFill>
                <a:highlight>
                  <a:schemeClr val="lt1"/>
                </a:highlight>
                <a:latin typeface="Arial"/>
                <a:ea typeface="Arial"/>
                <a:cs typeface="Arial"/>
                <a:sym typeface="Arial"/>
              </a:rPr>
              <a:t>pre-trained model</a:t>
            </a:r>
            <a:r>
              <a:rPr lang="en-GB" sz="1500">
                <a:solidFill>
                  <a:srgbClr val="000000"/>
                </a:solidFill>
                <a:latin typeface="Arial"/>
                <a:ea typeface="Arial"/>
                <a:cs typeface="Arial"/>
                <a:sym typeface="Arial"/>
              </a:rPr>
              <a:t> </a:t>
            </a:r>
            <a:r>
              <a:rPr lang="en-GB" sz="1500">
                <a:solidFill>
                  <a:schemeClr val="dk2"/>
                </a:solidFill>
                <a:highlight>
                  <a:schemeClr val="lt1"/>
                </a:highlight>
                <a:latin typeface="Arial"/>
                <a:ea typeface="Arial"/>
                <a:cs typeface="Arial"/>
                <a:sym typeface="Arial"/>
              </a:rPr>
              <a:t>known for being lightweight and efficient.</a:t>
            </a:r>
            <a:endParaRPr sz="1500">
              <a:solidFill>
                <a:schemeClr val="dk2"/>
              </a:solidFill>
              <a:highlight>
                <a:schemeClr val="lt1"/>
              </a:highlight>
              <a:latin typeface="Arial"/>
              <a:ea typeface="Arial"/>
              <a:cs typeface="Arial"/>
              <a:sym typeface="Arial"/>
            </a:endParaRPr>
          </a:p>
          <a:p>
            <a:pPr indent="0" lvl="0" marL="0" rtl="0" algn="l">
              <a:lnSpc>
                <a:spcPct val="150000"/>
              </a:lnSpc>
              <a:spcBef>
                <a:spcPts val="1600"/>
              </a:spcBef>
              <a:spcAft>
                <a:spcPts val="0"/>
              </a:spcAft>
              <a:buNone/>
            </a:pPr>
            <a:r>
              <a:rPr b="1" lang="en-GB" sz="1500">
                <a:solidFill>
                  <a:schemeClr val="dk2"/>
                </a:solidFill>
                <a:highlight>
                  <a:schemeClr val="lt1"/>
                </a:highlight>
                <a:latin typeface="Arial"/>
                <a:ea typeface="Arial"/>
                <a:cs typeface="Arial"/>
                <a:sym typeface="Arial"/>
              </a:rPr>
              <a:t>Feature Extraction Phase:</a:t>
            </a:r>
            <a:r>
              <a:rPr lang="en-GB" sz="1500">
                <a:solidFill>
                  <a:srgbClr val="000000"/>
                </a:solidFill>
                <a:latin typeface="Arial"/>
                <a:ea typeface="Arial"/>
                <a:cs typeface="Arial"/>
                <a:sym typeface="Arial"/>
              </a:rPr>
              <a:t> </a:t>
            </a:r>
            <a:r>
              <a:rPr lang="en-GB" sz="1500">
                <a:solidFill>
                  <a:schemeClr val="dk2"/>
                </a:solidFill>
                <a:highlight>
                  <a:schemeClr val="lt1"/>
                </a:highlight>
                <a:latin typeface="Arial"/>
                <a:ea typeface="Arial"/>
                <a:cs typeface="Arial"/>
                <a:sym typeface="Arial"/>
              </a:rPr>
              <a:t>The base layers, already trained on ImageNet, are used without modification.</a:t>
            </a:r>
            <a:endParaRPr sz="1500">
              <a:solidFill>
                <a:schemeClr val="dk2"/>
              </a:solidFill>
              <a:highlight>
                <a:schemeClr val="lt1"/>
              </a:highlight>
              <a:latin typeface="Arial"/>
              <a:ea typeface="Arial"/>
              <a:cs typeface="Arial"/>
              <a:sym typeface="Arial"/>
            </a:endParaRPr>
          </a:p>
          <a:p>
            <a:pPr indent="0" lvl="0" marL="0" rtl="0" algn="l">
              <a:lnSpc>
                <a:spcPct val="150000"/>
              </a:lnSpc>
              <a:spcBef>
                <a:spcPts val="1600"/>
              </a:spcBef>
              <a:spcAft>
                <a:spcPts val="0"/>
              </a:spcAft>
              <a:buNone/>
            </a:pPr>
            <a:r>
              <a:rPr b="1" lang="en-GB" sz="1500">
                <a:solidFill>
                  <a:schemeClr val="dk2"/>
                </a:solidFill>
                <a:highlight>
                  <a:schemeClr val="lt1"/>
                </a:highlight>
                <a:latin typeface="Arial"/>
                <a:ea typeface="Arial"/>
                <a:cs typeface="Arial"/>
                <a:sym typeface="Arial"/>
              </a:rPr>
              <a:t>Fine-Tuning Phase:</a:t>
            </a:r>
            <a:r>
              <a:rPr lang="en-GB" sz="1500">
                <a:solidFill>
                  <a:schemeClr val="dk2"/>
                </a:solidFill>
                <a:highlight>
                  <a:schemeClr val="lt1"/>
                </a:highlight>
                <a:latin typeface="Arial"/>
                <a:ea typeface="Arial"/>
                <a:cs typeface="Arial"/>
                <a:sym typeface="Arial"/>
              </a:rPr>
              <a:t> All layers are unfrozen, and the model is trained with a reduced learning rate, allowing it to adapt to your specific dataset.</a:t>
            </a:r>
            <a:endParaRPr sz="1500">
              <a:solidFill>
                <a:schemeClr val="dk2"/>
              </a:solidFill>
              <a:highlight>
                <a:schemeClr val="lt1"/>
              </a:highlight>
              <a:latin typeface="Arial"/>
              <a:ea typeface="Arial"/>
              <a:cs typeface="Arial"/>
              <a:sym typeface="Arial"/>
            </a:endParaRPr>
          </a:p>
          <a:p>
            <a:pPr indent="0" lvl="0" marL="0" rtl="0" algn="l">
              <a:lnSpc>
                <a:spcPct val="150000"/>
              </a:lnSpc>
              <a:spcBef>
                <a:spcPts val="1600"/>
              </a:spcBef>
              <a:spcAft>
                <a:spcPts val="1600"/>
              </a:spcAft>
              <a:buNone/>
            </a:pPr>
            <a:r>
              <a:rPr lang="en-GB" sz="1500">
                <a:solidFill>
                  <a:schemeClr val="dk2"/>
                </a:solidFill>
                <a:highlight>
                  <a:schemeClr val="lt1"/>
                </a:highlight>
                <a:latin typeface="Arial"/>
                <a:ea typeface="Arial"/>
                <a:cs typeface="Arial"/>
                <a:sym typeface="Arial"/>
              </a:rPr>
              <a:t>Achieved very less accuracy from what we expected.</a:t>
            </a:r>
            <a:endParaRPr sz="1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5"/>
          <p:cNvSpPr txBox="1"/>
          <p:nvPr>
            <p:ph type="title"/>
          </p:nvPr>
        </p:nvSpPr>
        <p:spPr>
          <a:xfrm>
            <a:off x="729450" y="559300"/>
            <a:ext cx="76887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accent1"/>
                </a:solidFill>
                <a:latin typeface="Arial"/>
                <a:ea typeface="Arial"/>
                <a:cs typeface="Arial"/>
                <a:sym typeface="Arial"/>
              </a:rPr>
              <a:t>Final Result </a:t>
            </a:r>
            <a:endParaRPr>
              <a:latin typeface="Arial"/>
              <a:ea typeface="Arial"/>
              <a:cs typeface="Arial"/>
              <a:sym typeface="Arial"/>
            </a:endParaRPr>
          </a:p>
        </p:txBody>
      </p:sp>
      <p:sp>
        <p:nvSpPr>
          <p:cNvPr id="345" name="Google Shape;345;p45"/>
          <p:cNvSpPr txBox="1"/>
          <p:nvPr>
            <p:ph idx="1" type="body"/>
          </p:nvPr>
        </p:nvSpPr>
        <p:spPr>
          <a:xfrm>
            <a:off x="729450" y="1332050"/>
            <a:ext cx="7688700" cy="3348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500">
                <a:solidFill>
                  <a:schemeClr val="dk2"/>
                </a:solidFill>
                <a:highlight>
                  <a:schemeClr val="lt1"/>
                </a:highlight>
                <a:latin typeface="Arial"/>
                <a:ea typeface="Arial"/>
                <a:cs typeface="Arial"/>
                <a:sym typeface="Arial"/>
              </a:rPr>
              <a:t>At the end , we chose CNN as the best model giving 80.6 </a:t>
            </a:r>
            <a:r>
              <a:rPr lang="en-GB" sz="1500">
                <a:solidFill>
                  <a:schemeClr val="dk2"/>
                </a:solidFill>
                <a:highlight>
                  <a:schemeClr val="lt1"/>
                </a:highlight>
                <a:latin typeface="Arial"/>
                <a:ea typeface="Arial"/>
                <a:cs typeface="Arial"/>
                <a:sym typeface="Arial"/>
              </a:rPr>
              <a:t>percent</a:t>
            </a:r>
            <a:r>
              <a:rPr lang="en-GB" sz="1500">
                <a:solidFill>
                  <a:schemeClr val="dk2"/>
                </a:solidFill>
                <a:highlight>
                  <a:schemeClr val="lt1"/>
                </a:highlight>
                <a:latin typeface="Arial"/>
                <a:ea typeface="Arial"/>
                <a:cs typeface="Arial"/>
                <a:sym typeface="Arial"/>
              </a:rPr>
              <a:t> accuracy on the test dataset.</a:t>
            </a:r>
            <a:endParaRPr sz="1500">
              <a:solidFill>
                <a:schemeClr val="dk2"/>
              </a:solidFill>
              <a:highlight>
                <a:schemeClr val="lt1"/>
              </a:highlight>
              <a:latin typeface="Arial"/>
              <a:ea typeface="Arial"/>
              <a:cs typeface="Arial"/>
              <a:sym typeface="Arial"/>
            </a:endParaRPr>
          </a:p>
          <a:p>
            <a:pPr indent="0" lvl="0" marL="0" rtl="0" algn="l">
              <a:lnSpc>
                <a:spcPct val="150000"/>
              </a:lnSpc>
              <a:spcBef>
                <a:spcPts val="1600"/>
              </a:spcBef>
              <a:spcAft>
                <a:spcPts val="0"/>
              </a:spcAft>
              <a:buNone/>
            </a:pPr>
            <a:r>
              <a:rPr b="1" lang="en-GB" sz="1600">
                <a:solidFill>
                  <a:schemeClr val="dk2"/>
                </a:solidFill>
                <a:highlight>
                  <a:schemeClr val="lt1"/>
                </a:highlight>
                <a:latin typeface="Arial"/>
                <a:ea typeface="Arial"/>
                <a:cs typeface="Arial"/>
                <a:sym typeface="Arial"/>
              </a:rPr>
              <a:t>Why Deep Learning is more suitable : </a:t>
            </a:r>
            <a:endParaRPr b="1" sz="1600">
              <a:solidFill>
                <a:schemeClr val="dk2"/>
              </a:solidFill>
              <a:highlight>
                <a:schemeClr val="lt1"/>
              </a:highlight>
              <a:latin typeface="Arial"/>
              <a:ea typeface="Arial"/>
              <a:cs typeface="Arial"/>
              <a:sym typeface="Arial"/>
            </a:endParaRPr>
          </a:p>
          <a:p>
            <a:pPr indent="0" lvl="0" marL="0" rtl="0" algn="l">
              <a:lnSpc>
                <a:spcPct val="150000"/>
              </a:lnSpc>
              <a:spcBef>
                <a:spcPts val="1600"/>
              </a:spcBef>
              <a:spcAft>
                <a:spcPts val="0"/>
              </a:spcAft>
              <a:buNone/>
            </a:pPr>
            <a:r>
              <a:rPr b="1" lang="en-GB" sz="1500">
                <a:solidFill>
                  <a:schemeClr val="dk2"/>
                </a:solidFill>
                <a:highlight>
                  <a:schemeClr val="lt1"/>
                </a:highlight>
                <a:latin typeface="Arial"/>
                <a:ea typeface="Arial"/>
                <a:cs typeface="Arial"/>
                <a:sym typeface="Arial"/>
              </a:rPr>
              <a:t>Feature Learning:</a:t>
            </a:r>
            <a:r>
              <a:rPr lang="en-GB" sz="1500">
                <a:solidFill>
                  <a:srgbClr val="000000"/>
                </a:solidFill>
                <a:latin typeface="Arial"/>
                <a:ea typeface="Arial"/>
                <a:cs typeface="Arial"/>
                <a:sym typeface="Arial"/>
              </a:rPr>
              <a:t> </a:t>
            </a:r>
            <a:r>
              <a:rPr lang="en-GB" sz="1500">
                <a:solidFill>
                  <a:schemeClr val="dk2"/>
                </a:solidFill>
                <a:highlight>
                  <a:schemeClr val="lt1"/>
                </a:highlight>
                <a:latin typeface="Arial"/>
                <a:ea typeface="Arial"/>
                <a:cs typeface="Arial"/>
                <a:sym typeface="Arial"/>
              </a:rPr>
              <a:t>CNN directly learns features from tumor images without relying on separate feature engineering steps.</a:t>
            </a:r>
            <a:endParaRPr sz="1500">
              <a:solidFill>
                <a:schemeClr val="dk2"/>
              </a:solidFill>
              <a:highlight>
                <a:schemeClr val="lt1"/>
              </a:highlight>
              <a:latin typeface="Arial"/>
              <a:ea typeface="Arial"/>
              <a:cs typeface="Arial"/>
              <a:sym typeface="Arial"/>
            </a:endParaRPr>
          </a:p>
          <a:p>
            <a:pPr indent="0" lvl="0" marL="0" rtl="0" algn="l">
              <a:lnSpc>
                <a:spcPct val="150000"/>
              </a:lnSpc>
              <a:spcBef>
                <a:spcPts val="1600"/>
              </a:spcBef>
              <a:spcAft>
                <a:spcPts val="1600"/>
              </a:spcAft>
              <a:buNone/>
            </a:pPr>
            <a:r>
              <a:rPr b="1" lang="en-GB" sz="1500">
                <a:solidFill>
                  <a:schemeClr val="dk2"/>
                </a:solidFill>
                <a:highlight>
                  <a:schemeClr val="lt1"/>
                </a:highlight>
                <a:latin typeface="Arial"/>
                <a:ea typeface="Arial"/>
                <a:cs typeface="Arial"/>
                <a:sym typeface="Arial"/>
              </a:rPr>
              <a:t>Flexibility:</a:t>
            </a:r>
            <a:r>
              <a:rPr lang="en-GB" sz="1500">
                <a:solidFill>
                  <a:srgbClr val="000000"/>
                </a:solidFill>
                <a:latin typeface="Arial"/>
                <a:ea typeface="Arial"/>
                <a:cs typeface="Arial"/>
                <a:sym typeface="Arial"/>
              </a:rPr>
              <a:t> </a:t>
            </a:r>
            <a:r>
              <a:rPr lang="en-GB" sz="1500">
                <a:solidFill>
                  <a:schemeClr val="dk2"/>
                </a:solidFill>
                <a:highlight>
                  <a:schemeClr val="lt1"/>
                </a:highlight>
                <a:latin typeface="Arial"/>
                <a:ea typeface="Arial"/>
                <a:cs typeface="Arial"/>
                <a:sym typeface="Arial"/>
              </a:rPr>
              <a:t>Handles large datasets and generalizes better to unseen data.</a:t>
            </a:r>
            <a:endParaRPr sz="1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6"/>
          <p:cNvSpPr txBox="1"/>
          <p:nvPr>
            <p:ph type="title"/>
          </p:nvPr>
        </p:nvSpPr>
        <p:spPr>
          <a:xfrm>
            <a:off x="272250" y="181375"/>
            <a:ext cx="7688700" cy="6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accent1"/>
                </a:solidFill>
                <a:latin typeface="Lato"/>
                <a:ea typeface="Lato"/>
                <a:cs typeface="Lato"/>
                <a:sym typeface="Lato"/>
              </a:rPr>
              <a:t>Software Block Diagram</a:t>
            </a:r>
            <a:endParaRPr/>
          </a:p>
        </p:txBody>
      </p:sp>
      <p:pic>
        <p:nvPicPr>
          <p:cNvPr id="351" name="Google Shape;351;p46"/>
          <p:cNvPicPr preferRelativeResize="0"/>
          <p:nvPr/>
        </p:nvPicPr>
        <p:blipFill>
          <a:blip r:embed="rId3">
            <a:alphaModFix/>
          </a:blip>
          <a:stretch>
            <a:fillRect/>
          </a:stretch>
        </p:blipFill>
        <p:spPr>
          <a:xfrm>
            <a:off x="3763725" y="1537125"/>
            <a:ext cx="5334100" cy="3257750"/>
          </a:xfrm>
          <a:prstGeom prst="rect">
            <a:avLst/>
          </a:prstGeom>
          <a:noFill/>
          <a:ln>
            <a:noFill/>
          </a:ln>
        </p:spPr>
      </p:pic>
      <p:pic>
        <p:nvPicPr>
          <p:cNvPr id="352" name="Google Shape;352;p46"/>
          <p:cNvPicPr preferRelativeResize="0"/>
          <p:nvPr/>
        </p:nvPicPr>
        <p:blipFill>
          <a:blip r:embed="rId4">
            <a:alphaModFix/>
          </a:blip>
          <a:stretch>
            <a:fillRect/>
          </a:stretch>
        </p:blipFill>
        <p:spPr>
          <a:xfrm>
            <a:off x="150275" y="956275"/>
            <a:ext cx="3460750" cy="3863574"/>
          </a:xfrm>
          <a:prstGeom prst="rect">
            <a:avLst/>
          </a:prstGeom>
          <a:noFill/>
          <a:ln>
            <a:noFill/>
          </a:ln>
        </p:spPr>
      </p:pic>
      <p:sp>
        <p:nvSpPr>
          <p:cNvPr id="353" name="Google Shape;353;p46"/>
          <p:cNvSpPr/>
          <p:nvPr/>
        </p:nvSpPr>
        <p:spPr>
          <a:xfrm>
            <a:off x="1906650" y="2967950"/>
            <a:ext cx="1863900" cy="2070525"/>
          </a:xfrm>
          <a:custGeom>
            <a:rect b="b" l="l" r="r" t="t"/>
            <a:pathLst>
              <a:path extrusionOk="0" h="82821" w="74556">
                <a:moveTo>
                  <a:pt x="0" y="73333"/>
                </a:moveTo>
                <a:cubicBezTo>
                  <a:pt x="2988" y="74310"/>
                  <a:pt x="9846" y="78280"/>
                  <a:pt x="17926" y="79192"/>
                </a:cubicBezTo>
                <a:cubicBezTo>
                  <a:pt x="26006" y="80104"/>
                  <a:pt x="39791" y="87112"/>
                  <a:pt x="48482" y="78806"/>
                </a:cubicBezTo>
                <a:cubicBezTo>
                  <a:pt x="57173" y="70501"/>
                  <a:pt x="66611" y="40369"/>
                  <a:pt x="70074" y="29359"/>
                </a:cubicBezTo>
                <a:cubicBezTo>
                  <a:pt x="73537" y="18349"/>
                  <a:pt x="68512" y="17641"/>
                  <a:pt x="69259" y="12748"/>
                </a:cubicBezTo>
                <a:cubicBezTo>
                  <a:pt x="70006" y="7855"/>
                  <a:pt x="73673" y="2125"/>
                  <a:pt x="74556" y="0"/>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txBox="1"/>
          <p:nvPr/>
        </p:nvSpPr>
        <p:spPr>
          <a:xfrm>
            <a:off x="941100" y="1494225"/>
            <a:ext cx="7261800" cy="24936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50000"/>
              </a:lnSpc>
              <a:spcBef>
                <a:spcPts val="0"/>
              </a:spcBef>
              <a:spcAft>
                <a:spcPts val="0"/>
              </a:spcAft>
              <a:buClr>
                <a:schemeClr val="dk2"/>
              </a:buClr>
              <a:buSzPts val="1500"/>
              <a:buFont typeface="Arial"/>
              <a:buChar char="●"/>
            </a:pPr>
            <a:r>
              <a:rPr lang="en-GB" sz="1500">
                <a:solidFill>
                  <a:schemeClr val="dk2"/>
                </a:solidFill>
                <a:highlight>
                  <a:schemeClr val="lt1"/>
                </a:highlight>
              </a:rPr>
              <a:t>This project aims to develop a machine learning and deep learning-based model to classify breast tumor images into three stages: Non Cancer, Early, Middle.</a:t>
            </a:r>
            <a:endParaRPr sz="1500">
              <a:solidFill>
                <a:schemeClr val="dk2"/>
              </a:solidFill>
              <a:highlight>
                <a:schemeClr val="lt1"/>
              </a:highlight>
            </a:endParaRPr>
          </a:p>
          <a:p>
            <a:pPr indent="-323850" lvl="0" marL="457200" marR="0" rtl="0" algn="just">
              <a:lnSpc>
                <a:spcPct val="150000"/>
              </a:lnSpc>
              <a:spcBef>
                <a:spcPts val="0"/>
              </a:spcBef>
              <a:spcAft>
                <a:spcPts val="0"/>
              </a:spcAft>
              <a:buClr>
                <a:schemeClr val="dk2"/>
              </a:buClr>
              <a:buSzPts val="1500"/>
              <a:buFont typeface="Arial"/>
              <a:buChar char="●"/>
            </a:pPr>
            <a:r>
              <a:rPr lang="en-GB" sz="1500">
                <a:solidFill>
                  <a:schemeClr val="dk2"/>
                </a:solidFill>
                <a:highlight>
                  <a:schemeClr val="lt1"/>
                </a:highlight>
              </a:rPr>
              <a:t>Early and accurate detection of tumor stages is critical for improving treatment outcomes. </a:t>
            </a:r>
            <a:endParaRPr sz="1500">
              <a:solidFill>
                <a:schemeClr val="dk2"/>
              </a:solidFill>
              <a:highlight>
                <a:schemeClr val="lt1"/>
              </a:highlight>
            </a:endParaRPr>
          </a:p>
          <a:p>
            <a:pPr indent="-323850" lvl="0" marL="457200" marR="0" rtl="0" algn="l">
              <a:lnSpc>
                <a:spcPct val="150000"/>
              </a:lnSpc>
              <a:spcBef>
                <a:spcPts val="0"/>
              </a:spcBef>
              <a:spcAft>
                <a:spcPts val="0"/>
              </a:spcAft>
              <a:buClr>
                <a:schemeClr val="dk2"/>
              </a:buClr>
              <a:buSzPts val="1500"/>
              <a:buFont typeface="Arial"/>
              <a:buChar char="●"/>
            </a:pPr>
            <a:r>
              <a:rPr lang="en-GB" sz="1500">
                <a:solidFill>
                  <a:schemeClr val="dk2"/>
                </a:solidFill>
                <a:highlight>
                  <a:schemeClr val="lt1"/>
                </a:highlight>
              </a:rPr>
              <a:t>By leveraging advanced algorithms, we aim to provide a reliable tool for clinicians</a:t>
            </a:r>
            <a:r>
              <a:rPr lang="en-GB" sz="1500">
                <a:solidFill>
                  <a:schemeClr val="dk2"/>
                </a:solidFill>
                <a:highlight>
                  <a:schemeClr val="lt1"/>
                </a:highlight>
              </a:rPr>
              <a:t>.</a:t>
            </a:r>
            <a:endParaRPr sz="1500">
              <a:solidFill>
                <a:schemeClr val="dk2"/>
              </a:solidFill>
              <a:highlight>
                <a:schemeClr val="lt1"/>
              </a:highlight>
            </a:endParaRPr>
          </a:p>
        </p:txBody>
      </p:sp>
      <p:sp>
        <p:nvSpPr>
          <p:cNvPr id="192" name="Google Shape;192;p20"/>
          <p:cNvSpPr txBox="1"/>
          <p:nvPr/>
        </p:nvSpPr>
        <p:spPr>
          <a:xfrm>
            <a:off x="791925" y="588125"/>
            <a:ext cx="6159600" cy="532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t/>
            </a:r>
            <a:endParaRPr sz="1300">
              <a:solidFill>
                <a:schemeClr val="accent1"/>
              </a:solidFill>
              <a:latin typeface="Lato"/>
              <a:ea typeface="Lato"/>
              <a:cs typeface="Lato"/>
              <a:sym typeface="Lato"/>
            </a:endParaRPr>
          </a:p>
        </p:txBody>
      </p:sp>
      <p:sp>
        <p:nvSpPr>
          <p:cNvPr id="193" name="Google Shape;193;p20"/>
          <p:cNvSpPr txBox="1"/>
          <p:nvPr/>
        </p:nvSpPr>
        <p:spPr>
          <a:xfrm>
            <a:off x="791925" y="598925"/>
            <a:ext cx="1928700" cy="53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500">
                <a:solidFill>
                  <a:schemeClr val="accent1"/>
                </a:solidFill>
                <a:latin typeface="Lato"/>
                <a:ea typeface="Lato"/>
                <a:cs typeface="Lato"/>
                <a:sym typeface="Lato"/>
              </a:rPr>
              <a:t>Abstract </a:t>
            </a:r>
            <a:endParaRPr b="1" sz="2500">
              <a:solidFill>
                <a:schemeClr val="accen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7"/>
          <p:cNvSpPr txBox="1"/>
          <p:nvPr>
            <p:ph type="title"/>
          </p:nvPr>
        </p:nvSpPr>
        <p:spPr>
          <a:xfrm>
            <a:off x="687575" y="405850"/>
            <a:ext cx="8373000" cy="7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accent1"/>
                </a:solidFill>
                <a:latin typeface="Arial"/>
                <a:ea typeface="Arial"/>
                <a:cs typeface="Arial"/>
                <a:sym typeface="Arial"/>
              </a:rPr>
              <a:t>Why CNN Outperformed MobileNetV2 in Breast Cancer Stage Classification :</a:t>
            </a:r>
            <a:endParaRPr sz="2100">
              <a:latin typeface="Arial"/>
              <a:ea typeface="Arial"/>
              <a:cs typeface="Arial"/>
              <a:sym typeface="Arial"/>
            </a:endParaRPr>
          </a:p>
        </p:txBody>
      </p:sp>
      <p:sp>
        <p:nvSpPr>
          <p:cNvPr id="359" name="Google Shape;359;p47"/>
          <p:cNvSpPr txBox="1"/>
          <p:nvPr>
            <p:ph idx="1" type="body"/>
          </p:nvPr>
        </p:nvSpPr>
        <p:spPr>
          <a:xfrm>
            <a:off x="729450" y="1258450"/>
            <a:ext cx="7688700" cy="3422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solidFill>
                  <a:schemeClr val="dk2"/>
                </a:solidFill>
                <a:highlight>
                  <a:schemeClr val="lt1"/>
                </a:highlight>
                <a:latin typeface="Arial"/>
                <a:ea typeface="Arial"/>
                <a:cs typeface="Arial"/>
                <a:sym typeface="Arial"/>
              </a:rPr>
              <a:t>Domain-Specific Learning:</a:t>
            </a:r>
            <a:r>
              <a:rPr lang="en-GB" sz="1000">
                <a:solidFill>
                  <a:srgbClr val="000000"/>
                </a:solidFill>
                <a:latin typeface="Arial"/>
                <a:ea typeface="Arial"/>
                <a:cs typeface="Arial"/>
                <a:sym typeface="Arial"/>
              </a:rPr>
              <a:t> </a:t>
            </a:r>
            <a:r>
              <a:rPr lang="en-GB" sz="1500">
                <a:solidFill>
                  <a:schemeClr val="dk2"/>
                </a:solidFill>
                <a:highlight>
                  <a:schemeClr val="lt1"/>
                </a:highlight>
                <a:latin typeface="Arial"/>
                <a:ea typeface="Arial"/>
                <a:cs typeface="Arial"/>
                <a:sym typeface="Arial"/>
              </a:rPr>
              <a:t>CNNs capture critical medical imaging features like tumor texture and edges, essential for accurate classification.</a:t>
            </a:r>
            <a:endParaRPr sz="1500">
              <a:solidFill>
                <a:schemeClr val="dk2"/>
              </a:solidFill>
              <a:highlight>
                <a:schemeClr val="lt1"/>
              </a:highlight>
              <a:latin typeface="Arial"/>
              <a:ea typeface="Arial"/>
              <a:cs typeface="Arial"/>
              <a:sym typeface="Arial"/>
            </a:endParaRPr>
          </a:p>
          <a:p>
            <a:pPr indent="0" lvl="0" marL="0" rtl="0" algn="l">
              <a:lnSpc>
                <a:spcPct val="115000"/>
              </a:lnSpc>
              <a:spcBef>
                <a:spcPts val="1600"/>
              </a:spcBef>
              <a:spcAft>
                <a:spcPts val="0"/>
              </a:spcAft>
              <a:buNone/>
            </a:pPr>
            <a:r>
              <a:rPr b="1" lang="en-GB" sz="1500">
                <a:solidFill>
                  <a:schemeClr val="dk2"/>
                </a:solidFill>
                <a:highlight>
                  <a:schemeClr val="lt1"/>
                </a:highlight>
                <a:latin typeface="Arial"/>
                <a:ea typeface="Arial"/>
                <a:cs typeface="Arial"/>
                <a:sym typeface="Arial"/>
              </a:rPr>
              <a:t>Training from Scratch:</a:t>
            </a:r>
            <a:r>
              <a:rPr lang="en-GB" sz="1500">
                <a:solidFill>
                  <a:schemeClr val="dk2"/>
                </a:solidFill>
                <a:highlight>
                  <a:schemeClr val="lt1"/>
                </a:highlight>
                <a:latin typeface="Arial"/>
                <a:ea typeface="Arial"/>
                <a:cs typeface="Arial"/>
                <a:sym typeface="Arial"/>
              </a:rPr>
              <a:t> Direct training on the target dataset enables CNNs to learn patterns tailored to medical imaging, unlike MobileNetV2's reliance on pre-trained weights.</a:t>
            </a:r>
            <a:endParaRPr sz="1500">
              <a:solidFill>
                <a:schemeClr val="dk2"/>
              </a:solidFill>
              <a:highlight>
                <a:schemeClr val="lt1"/>
              </a:highlight>
              <a:latin typeface="Arial"/>
              <a:ea typeface="Arial"/>
              <a:cs typeface="Arial"/>
              <a:sym typeface="Arial"/>
            </a:endParaRPr>
          </a:p>
          <a:p>
            <a:pPr indent="0" lvl="0" marL="0" rtl="0" algn="l">
              <a:lnSpc>
                <a:spcPct val="115000"/>
              </a:lnSpc>
              <a:spcBef>
                <a:spcPts val="1600"/>
              </a:spcBef>
              <a:spcAft>
                <a:spcPts val="0"/>
              </a:spcAft>
              <a:buNone/>
            </a:pPr>
            <a:r>
              <a:rPr b="1" lang="en-GB" sz="1500">
                <a:solidFill>
                  <a:schemeClr val="dk2"/>
                </a:solidFill>
                <a:highlight>
                  <a:schemeClr val="lt1"/>
                </a:highlight>
                <a:latin typeface="Arial"/>
                <a:ea typeface="Arial"/>
                <a:cs typeface="Arial"/>
                <a:sym typeface="Arial"/>
              </a:rPr>
              <a:t>High-Resolution Details:</a:t>
            </a:r>
            <a:r>
              <a:rPr lang="en-GB" sz="1500">
                <a:solidFill>
                  <a:schemeClr val="dk2"/>
                </a:solidFill>
                <a:highlight>
                  <a:schemeClr val="lt1"/>
                </a:highlight>
                <a:latin typeface="Arial"/>
                <a:ea typeface="Arial"/>
                <a:cs typeface="Arial"/>
                <a:sym typeface="Arial"/>
              </a:rPr>
              <a:t> CNNs preserve fine details necessary for distinguishing subtle tumor stage differences, which MobileNetV2 may overlook due to its lightweight design.</a:t>
            </a:r>
            <a:endParaRPr sz="10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rPr b="1" lang="en-GB" sz="1500">
                <a:solidFill>
                  <a:schemeClr val="dk2"/>
                </a:solidFill>
                <a:highlight>
                  <a:schemeClr val="lt1"/>
                </a:highlight>
                <a:latin typeface="Arial"/>
                <a:ea typeface="Arial"/>
                <a:cs typeface="Arial"/>
                <a:sym typeface="Arial"/>
              </a:rPr>
              <a:t>Flexibility in Architecture:</a:t>
            </a:r>
            <a:r>
              <a:rPr lang="en-GB" sz="1500">
                <a:solidFill>
                  <a:schemeClr val="dk2"/>
                </a:solidFill>
                <a:highlight>
                  <a:schemeClr val="lt1"/>
                </a:highlight>
                <a:latin typeface="Arial"/>
                <a:ea typeface="Arial"/>
                <a:cs typeface="Arial"/>
                <a:sym typeface="Arial"/>
              </a:rPr>
              <a:t> Custom CNNs allow fine-tuning of layers, filter sizes, and activations to match the unique characteristics of breast tumor datasets, leading to better feature representation compared to MobileNetV2’s fixed design.</a:t>
            </a:r>
            <a:endParaRPr/>
          </a:p>
        </p:txBody>
      </p:sp>
      <p:sp>
        <p:nvSpPr>
          <p:cNvPr id="360" name="Google Shape;360;p47"/>
          <p:cNvSpPr/>
          <p:nvPr/>
        </p:nvSpPr>
        <p:spPr>
          <a:xfrm>
            <a:off x="448475" y="1439750"/>
            <a:ext cx="239100" cy="651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1" name="Google Shape;361;p47"/>
          <p:cNvSpPr/>
          <p:nvPr/>
        </p:nvSpPr>
        <p:spPr>
          <a:xfrm>
            <a:off x="448475" y="2113875"/>
            <a:ext cx="239100" cy="651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2" name="Google Shape;362;p47"/>
          <p:cNvSpPr/>
          <p:nvPr/>
        </p:nvSpPr>
        <p:spPr>
          <a:xfrm>
            <a:off x="448475" y="2989350"/>
            <a:ext cx="239100" cy="651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3" name="Google Shape;363;p47"/>
          <p:cNvSpPr/>
          <p:nvPr/>
        </p:nvSpPr>
        <p:spPr>
          <a:xfrm>
            <a:off x="448475" y="3636500"/>
            <a:ext cx="239100" cy="651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8"/>
          <p:cNvSpPr txBox="1"/>
          <p:nvPr>
            <p:ph type="title"/>
          </p:nvPr>
        </p:nvSpPr>
        <p:spPr>
          <a:xfrm>
            <a:off x="269850" y="356925"/>
            <a:ext cx="8148300" cy="8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accent1"/>
                </a:solidFill>
                <a:latin typeface="Lato"/>
                <a:ea typeface="Lato"/>
                <a:cs typeface="Lato"/>
                <a:sym typeface="Lato"/>
              </a:rPr>
              <a:t>Comparison Table: Machine Learning Models vs. CNN vs. MobileNetV2</a:t>
            </a:r>
            <a:endParaRPr sz="2500"/>
          </a:p>
        </p:txBody>
      </p:sp>
      <p:graphicFrame>
        <p:nvGraphicFramePr>
          <p:cNvPr id="369" name="Google Shape;369;p48"/>
          <p:cNvGraphicFramePr/>
          <p:nvPr/>
        </p:nvGraphicFramePr>
        <p:xfrm>
          <a:off x="269850" y="1408875"/>
          <a:ext cx="3000000" cy="3000000"/>
        </p:xfrm>
        <a:graphic>
          <a:graphicData uri="http://schemas.openxmlformats.org/drawingml/2006/table">
            <a:tbl>
              <a:tblPr>
                <a:noFill/>
                <a:tableStyleId>{C5C737A9-55C6-4081-A13F-0F9C120FFE25}</a:tableStyleId>
              </a:tblPr>
              <a:tblGrid>
                <a:gridCol w="1115875"/>
                <a:gridCol w="2627700"/>
                <a:gridCol w="2312750"/>
                <a:gridCol w="2582700"/>
              </a:tblGrid>
              <a:tr h="290950">
                <a:tc>
                  <a:txBody>
                    <a:bodyPr/>
                    <a:lstStyle/>
                    <a:p>
                      <a:pPr indent="0" lvl="0" marL="0" rtl="0" algn="ctr">
                        <a:lnSpc>
                          <a:spcPct val="115000"/>
                        </a:lnSpc>
                        <a:spcBef>
                          <a:spcPts val="0"/>
                        </a:spcBef>
                        <a:spcAft>
                          <a:spcPts val="0"/>
                        </a:spcAft>
                        <a:buNone/>
                      </a:pPr>
                      <a:r>
                        <a:rPr b="1" lang="en-GB" sz="900"/>
                        <a:t>Aspect</a:t>
                      </a:r>
                      <a:endParaRPr b="1"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en-GB" sz="900"/>
                        <a:t>Machine Learning Models</a:t>
                      </a:r>
                      <a:endParaRPr b="1"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en-GB" sz="900"/>
                        <a:t>Custom CNN</a:t>
                      </a:r>
                      <a:endParaRPr b="1"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en-GB" sz="900"/>
                        <a:t>MobileNetV2 (Pre-trained)</a:t>
                      </a:r>
                      <a:endParaRPr b="1"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r>
              <a:tr h="526475">
                <a:tc>
                  <a:txBody>
                    <a:bodyPr/>
                    <a:lstStyle/>
                    <a:p>
                      <a:pPr indent="0" lvl="0" marL="0" rtl="0" algn="l">
                        <a:lnSpc>
                          <a:spcPct val="115000"/>
                        </a:lnSpc>
                        <a:spcBef>
                          <a:spcPts val="0"/>
                        </a:spcBef>
                        <a:spcAft>
                          <a:spcPts val="0"/>
                        </a:spcAft>
                        <a:buNone/>
                      </a:pPr>
                      <a:r>
                        <a:rPr lang="en-GB" sz="900"/>
                        <a:t>Accuracy</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sz="900"/>
                        <a:t>Low to moderate, due to reliance on handcrafted features.</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sz="900"/>
                        <a:t>High, as it learns domain-specific features directly.</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sz="900"/>
                        <a:t>Moderate, limited by transfer learning constraints.</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r>
              <a:tr h="290950">
                <a:tc>
                  <a:txBody>
                    <a:bodyPr/>
                    <a:lstStyle/>
                    <a:p>
                      <a:pPr indent="0" lvl="0" marL="0" rtl="0" algn="l">
                        <a:lnSpc>
                          <a:spcPct val="115000"/>
                        </a:lnSpc>
                        <a:spcBef>
                          <a:spcPts val="0"/>
                        </a:spcBef>
                        <a:spcAft>
                          <a:spcPts val="0"/>
                        </a:spcAft>
                        <a:buNone/>
                      </a:pPr>
                      <a:r>
                        <a:rPr lang="en-GB" sz="900"/>
                        <a:t>Feature Extraction</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sz="900"/>
                        <a:t>Handcrafted features; lacks domain-specific insights.</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sz="900"/>
                        <a:t>Automatically learns critical tumor patterns.</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sz="900"/>
                        <a:t>Generalized features not tailored to medical images.</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r>
              <a:tr h="290950">
                <a:tc>
                  <a:txBody>
                    <a:bodyPr/>
                    <a:lstStyle/>
                    <a:p>
                      <a:pPr indent="0" lvl="0" marL="0" rtl="0" algn="l">
                        <a:lnSpc>
                          <a:spcPct val="115000"/>
                        </a:lnSpc>
                        <a:spcBef>
                          <a:spcPts val="0"/>
                        </a:spcBef>
                        <a:spcAft>
                          <a:spcPts val="0"/>
                        </a:spcAft>
                        <a:buNone/>
                      </a:pPr>
                      <a:r>
                        <a:rPr lang="en-GB" sz="900"/>
                        <a:t>Flexibility</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sz="900"/>
                        <a:t>Limited by predefined feature sets and models.</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sz="900"/>
                        <a:t>Highly customizable for dataset characteristics.</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sz="900"/>
                        <a:t>Fixed lightweight architecture; less adaptable.</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r>
              <a:tr h="290950">
                <a:tc>
                  <a:txBody>
                    <a:bodyPr/>
                    <a:lstStyle/>
                    <a:p>
                      <a:pPr indent="0" lvl="0" marL="0" rtl="0" algn="l">
                        <a:lnSpc>
                          <a:spcPct val="115000"/>
                        </a:lnSpc>
                        <a:spcBef>
                          <a:spcPts val="0"/>
                        </a:spcBef>
                        <a:spcAft>
                          <a:spcPts val="0"/>
                        </a:spcAft>
                        <a:buNone/>
                      </a:pPr>
                      <a:r>
                        <a:rPr lang="en-GB" sz="900"/>
                        <a:t>Resolution Handling</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sz="900"/>
                        <a:t>Struggles with high-resolution inputs.</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sz="900"/>
                        <a:t>Effectively preserves fine details in images.</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sz="900"/>
                        <a:t>Optimized for lower resolution; may miss nuances.</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r>
              <a:tr h="526475">
                <a:tc>
                  <a:txBody>
                    <a:bodyPr/>
                    <a:lstStyle/>
                    <a:p>
                      <a:pPr indent="0" lvl="0" marL="0" rtl="0" algn="l">
                        <a:lnSpc>
                          <a:spcPct val="115000"/>
                        </a:lnSpc>
                        <a:spcBef>
                          <a:spcPts val="0"/>
                        </a:spcBef>
                        <a:spcAft>
                          <a:spcPts val="0"/>
                        </a:spcAft>
                        <a:buNone/>
                      </a:pPr>
                      <a:r>
                        <a:rPr lang="en-GB" sz="900"/>
                        <a:t>Training Approach</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sz="900"/>
                        <a:t>Rule-based and statistical; prone to overfitting.</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sz="900"/>
                        <a:t>Trained from scratch for task-specific accuracy.</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sz="900"/>
                        <a:t>Relies on pre-trained weights; less effective in adaptation.</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r>
              <a:tr h="526475">
                <a:tc>
                  <a:txBody>
                    <a:bodyPr/>
                    <a:lstStyle/>
                    <a:p>
                      <a:pPr indent="0" lvl="0" marL="0" rtl="0" algn="l">
                        <a:lnSpc>
                          <a:spcPct val="115000"/>
                        </a:lnSpc>
                        <a:spcBef>
                          <a:spcPts val="0"/>
                        </a:spcBef>
                        <a:spcAft>
                          <a:spcPts val="0"/>
                        </a:spcAft>
                        <a:buNone/>
                      </a:pPr>
                      <a:r>
                        <a:rPr lang="en-GB" sz="900"/>
                        <a:t>Computational Demand</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sz="900"/>
                        <a:t>Low; suitable for simpler tasks.</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sz="900"/>
                        <a:t>Moderate; higher for complex tasks but effective.</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sz="900"/>
                        <a:t>Low; optimized for efficiency over task precision.</a:t>
                      </a:r>
                      <a:endParaRPr sz="900"/>
                    </a:p>
                  </a:txBody>
                  <a:tcPr marT="19050" marB="19050" marR="28575" marL="28575" anchor="b">
                    <a:lnL cap="flat" cmpd="sng" w="15250">
                      <a:solidFill>
                        <a:srgbClr val="000000"/>
                      </a:solidFill>
                      <a:prstDash val="solid"/>
                      <a:round/>
                      <a:headEnd len="sm" w="sm" type="none"/>
                      <a:tailEnd len="sm" w="sm" type="none"/>
                    </a:lnL>
                    <a:lnR cap="flat" cmpd="sng" w="15250">
                      <a:solidFill>
                        <a:srgbClr val="000000"/>
                      </a:solidFill>
                      <a:prstDash val="solid"/>
                      <a:round/>
                      <a:headEnd len="sm" w="sm" type="none"/>
                      <a:tailEnd len="sm" w="sm" type="none"/>
                    </a:lnR>
                    <a:lnT cap="flat" cmpd="sng" w="15250">
                      <a:solidFill>
                        <a:srgbClr val="000000"/>
                      </a:solidFill>
                      <a:prstDash val="solid"/>
                      <a:round/>
                      <a:headEnd len="sm" w="sm" type="none"/>
                      <a:tailEnd len="sm" w="sm" type="none"/>
                    </a:lnT>
                    <a:lnB cap="flat" cmpd="sng" w="15250">
                      <a:solidFill>
                        <a:srgbClr val="000000"/>
                      </a:solidFill>
                      <a:prstDash val="solid"/>
                      <a:round/>
                      <a:headEnd len="sm" w="sm" type="none"/>
                      <a:tailEnd len="sm" w="sm" type="none"/>
                    </a:lnB>
                    <a:solidFill>
                      <a:srgbClr val="D9EAD3"/>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9"/>
          <p:cNvSpPr txBox="1"/>
          <p:nvPr>
            <p:ph type="title"/>
          </p:nvPr>
        </p:nvSpPr>
        <p:spPr>
          <a:xfrm>
            <a:off x="647625" y="527525"/>
            <a:ext cx="74211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accent1"/>
                </a:solidFill>
                <a:latin typeface="Lato"/>
                <a:ea typeface="Lato"/>
                <a:cs typeface="Lato"/>
                <a:sym typeface="Lato"/>
              </a:rPr>
              <a:t>Sample image of stage classification</a:t>
            </a:r>
            <a:endParaRPr/>
          </a:p>
        </p:txBody>
      </p:sp>
      <p:pic>
        <p:nvPicPr>
          <p:cNvPr id="375" name="Google Shape;375;p49"/>
          <p:cNvPicPr preferRelativeResize="0"/>
          <p:nvPr/>
        </p:nvPicPr>
        <p:blipFill rotWithShape="1">
          <a:blip r:embed="rId3">
            <a:alphaModFix/>
          </a:blip>
          <a:srcRect b="7657" l="2297" r="5040" t="4221"/>
          <a:stretch/>
        </p:blipFill>
        <p:spPr>
          <a:xfrm>
            <a:off x="1039950" y="1347725"/>
            <a:ext cx="6749026" cy="36104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0"/>
          <p:cNvPicPr preferRelativeResize="0"/>
          <p:nvPr/>
        </p:nvPicPr>
        <p:blipFill>
          <a:blip r:embed="rId3">
            <a:alphaModFix/>
          </a:blip>
          <a:stretch>
            <a:fillRect/>
          </a:stretch>
        </p:blipFill>
        <p:spPr>
          <a:xfrm>
            <a:off x="909200" y="922300"/>
            <a:ext cx="7526224" cy="378358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1"/>
          <p:cNvSpPr txBox="1"/>
          <p:nvPr>
            <p:ph type="title"/>
          </p:nvPr>
        </p:nvSpPr>
        <p:spPr>
          <a:xfrm>
            <a:off x="231800" y="501100"/>
            <a:ext cx="8186400" cy="71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accent1"/>
                </a:solidFill>
                <a:latin typeface="Lato"/>
                <a:ea typeface="Lato"/>
                <a:cs typeface="Lato"/>
                <a:sym typeface="Lato"/>
              </a:rPr>
              <a:t>Key Findings </a:t>
            </a:r>
            <a:endParaRPr/>
          </a:p>
        </p:txBody>
      </p:sp>
      <p:sp>
        <p:nvSpPr>
          <p:cNvPr id="386" name="Google Shape;386;p51"/>
          <p:cNvSpPr txBox="1"/>
          <p:nvPr>
            <p:ph idx="1" type="body"/>
          </p:nvPr>
        </p:nvSpPr>
        <p:spPr>
          <a:xfrm>
            <a:off x="231800" y="1305775"/>
            <a:ext cx="8735400" cy="37203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500">
                <a:solidFill>
                  <a:schemeClr val="dk2"/>
                </a:solidFill>
                <a:highlight>
                  <a:schemeClr val="lt1"/>
                </a:highlight>
                <a:latin typeface="Arial"/>
                <a:ea typeface="Arial"/>
                <a:cs typeface="Arial"/>
                <a:sym typeface="Arial"/>
              </a:rPr>
              <a:t>CNNs Outperformed Traditional Models but Underperformed MobileNetV2.</a:t>
            </a:r>
            <a:endParaRPr sz="1500">
              <a:solidFill>
                <a:schemeClr val="dk2"/>
              </a:solidFill>
              <a:highlight>
                <a:schemeClr val="lt1"/>
              </a:highlight>
              <a:latin typeface="Arial"/>
              <a:ea typeface="Arial"/>
              <a:cs typeface="Arial"/>
              <a:sym typeface="Arial"/>
            </a:endParaRPr>
          </a:p>
          <a:p>
            <a:pPr indent="0" lvl="0" marL="0" rtl="0" algn="just">
              <a:lnSpc>
                <a:spcPct val="100000"/>
              </a:lnSpc>
              <a:spcBef>
                <a:spcPts val="1600"/>
              </a:spcBef>
              <a:spcAft>
                <a:spcPts val="0"/>
              </a:spcAft>
              <a:buNone/>
            </a:pPr>
            <a:r>
              <a:rPr lang="en-GB" sz="1500">
                <a:solidFill>
                  <a:schemeClr val="dk2"/>
                </a:solidFill>
                <a:highlight>
                  <a:schemeClr val="lt1"/>
                </a:highlight>
                <a:latin typeface="Arial"/>
                <a:ea typeface="Arial"/>
                <a:cs typeface="Arial"/>
                <a:sym typeface="Arial"/>
              </a:rPr>
              <a:t>Training from Scratch is Crucial for Task-Specific Accuracy : </a:t>
            </a:r>
            <a:endParaRPr sz="1500">
              <a:solidFill>
                <a:schemeClr val="dk2"/>
              </a:solidFill>
              <a:highlight>
                <a:schemeClr val="lt1"/>
              </a:highlight>
              <a:latin typeface="Arial"/>
              <a:ea typeface="Arial"/>
              <a:cs typeface="Arial"/>
              <a:sym typeface="Arial"/>
            </a:endParaRPr>
          </a:p>
          <a:p>
            <a:pPr indent="-323850" lvl="0" marL="457200" rtl="0" algn="just">
              <a:lnSpc>
                <a:spcPct val="100000"/>
              </a:lnSpc>
              <a:spcBef>
                <a:spcPts val="1600"/>
              </a:spcBef>
              <a:spcAft>
                <a:spcPts val="0"/>
              </a:spcAft>
              <a:buSzPts val="1500"/>
              <a:buChar char="●"/>
            </a:pPr>
            <a:r>
              <a:rPr lang="en-GB" sz="1500">
                <a:solidFill>
                  <a:schemeClr val="dk2"/>
                </a:solidFill>
                <a:highlight>
                  <a:schemeClr val="lt1"/>
                </a:highlight>
                <a:latin typeface="Arial"/>
                <a:ea typeface="Arial"/>
                <a:cs typeface="Arial"/>
                <a:sym typeface="Arial"/>
              </a:rPr>
              <a:t>able to adapt directly to the dataset, learning patterns specific to breast cancer tumor imaging.</a:t>
            </a:r>
            <a:endParaRPr sz="1500"/>
          </a:p>
          <a:p>
            <a:pPr indent="0" lvl="0" marL="0" rtl="0" algn="just">
              <a:lnSpc>
                <a:spcPct val="100000"/>
              </a:lnSpc>
              <a:spcBef>
                <a:spcPts val="1600"/>
              </a:spcBef>
              <a:spcAft>
                <a:spcPts val="0"/>
              </a:spcAft>
              <a:buNone/>
            </a:pPr>
            <a:r>
              <a:rPr b="1" lang="en-GB" sz="1500">
                <a:solidFill>
                  <a:schemeClr val="dk2"/>
                </a:solidFill>
                <a:highlight>
                  <a:schemeClr val="lt1"/>
                </a:highlight>
                <a:latin typeface="Arial"/>
                <a:ea typeface="Arial"/>
                <a:cs typeface="Arial"/>
                <a:sym typeface="Arial"/>
              </a:rPr>
              <a:t>High Resolution is Crucial: </a:t>
            </a:r>
            <a:endParaRPr b="1" sz="1500"/>
          </a:p>
          <a:p>
            <a:pPr indent="-323850" lvl="0" marL="457200" rtl="0" algn="just">
              <a:lnSpc>
                <a:spcPct val="100000"/>
              </a:lnSpc>
              <a:spcBef>
                <a:spcPts val="1600"/>
              </a:spcBef>
              <a:spcAft>
                <a:spcPts val="0"/>
              </a:spcAft>
              <a:buSzPts val="1500"/>
              <a:buChar char="●"/>
            </a:pPr>
            <a:r>
              <a:rPr lang="en-GB" sz="1500">
                <a:solidFill>
                  <a:schemeClr val="dk2"/>
                </a:solidFill>
                <a:highlight>
                  <a:schemeClr val="lt1"/>
                </a:highlight>
                <a:latin typeface="Arial"/>
                <a:ea typeface="Arial"/>
                <a:cs typeface="Arial"/>
                <a:sym typeface="Arial"/>
              </a:rPr>
              <a:t>Custom CNNs preserved fine image details, which were essential for detecting subtle differences in tumor stages.</a:t>
            </a:r>
            <a:endParaRPr sz="1500">
              <a:solidFill>
                <a:schemeClr val="dk2"/>
              </a:solidFill>
              <a:highlight>
                <a:schemeClr val="lt1"/>
              </a:highlight>
              <a:latin typeface="Arial"/>
              <a:ea typeface="Arial"/>
              <a:cs typeface="Arial"/>
              <a:sym typeface="Arial"/>
            </a:endParaRPr>
          </a:p>
          <a:p>
            <a:pPr indent="0" lvl="0" marL="0" rtl="0" algn="just">
              <a:lnSpc>
                <a:spcPct val="100000"/>
              </a:lnSpc>
              <a:spcBef>
                <a:spcPts val="1600"/>
              </a:spcBef>
              <a:spcAft>
                <a:spcPts val="0"/>
              </a:spcAft>
              <a:buNone/>
            </a:pPr>
            <a:r>
              <a:rPr b="1" lang="en-GB" sz="1500">
                <a:solidFill>
                  <a:schemeClr val="dk2"/>
                </a:solidFill>
                <a:highlight>
                  <a:schemeClr val="lt1"/>
                </a:highlight>
                <a:latin typeface="Arial"/>
                <a:ea typeface="Arial"/>
                <a:cs typeface="Arial"/>
                <a:sym typeface="Arial"/>
              </a:rPr>
              <a:t>Importance of Customization: </a:t>
            </a:r>
            <a:endParaRPr b="1" sz="1500"/>
          </a:p>
          <a:p>
            <a:pPr indent="-323850" lvl="0" marL="457200" rtl="0" algn="just">
              <a:lnSpc>
                <a:spcPct val="100000"/>
              </a:lnSpc>
              <a:spcBef>
                <a:spcPts val="1600"/>
              </a:spcBef>
              <a:spcAft>
                <a:spcPts val="0"/>
              </a:spcAft>
              <a:buSzPts val="1500"/>
              <a:buChar char="●"/>
            </a:pPr>
            <a:r>
              <a:rPr lang="en-GB" sz="1500">
                <a:solidFill>
                  <a:schemeClr val="dk2"/>
                </a:solidFill>
                <a:highlight>
                  <a:schemeClr val="lt1"/>
                </a:highlight>
                <a:latin typeface="Arial"/>
                <a:ea typeface="Arial"/>
                <a:cs typeface="Arial"/>
                <a:sym typeface="Arial"/>
              </a:rPr>
              <a:t>CNNs' flexibility to customize the architecture (number of layers, filter sizes, activations) for specific datasets allowed them to outperform MobileNetV2, which follows a fixed architecture designed for computational efficiency.</a:t>
            </a:r>
            <a:endParaRPr sz="1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type="title"/>
          </p:nvPr>
        </p:nvSpPr>
        <p:spPr>
          <a:xfrm>
            <a:off x="729450" y="509650"/>
            <a:ext cx="7688700" cy="63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accent1"/>
                </a:solidFill>
                <a:latin typeface="Lato"/>
                <a:ea typeface="Lato"/>
                <a:cs typeface="Lato"/>
                <a:sym typeface="Lato"/>
              </a:rPr>
              <a:t>Challenges faced : </a:t>
            </a:r>
            <a:endParaRPr/>
          </a:p>
        </p:txBody>
      </p:sp>
      <p:sp>
        <p:nvSpPr>
          <p:cNvPr id="392" name="Google Shape;392;p52"/>
          <p:cNvSpPr txBox="1"/>
          <p:nvPr>
            <p:ph idx="1" type="body"/>
          </p:nvPr>
        </p:nvSpPr>
        <p:spPr>
          <a:xfrm>
            <a:off x="727650" y="1288025"/>
            <a:ext cx="7688700" cy="3685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GB" sz="1500">
                <a:solidFill>
                  <a:schemeClr val="dk2"/>
                </a:solidFill>
                <a:highlight>
                  <a:schemeClr val="lt1"/>
                </a:highlight>
                <a:latin typeface="Arial"/>
                <a:ea typeface="Arial"/>
                <a:cs typeface="Arial"/>
                <a:sym typeface="Arial"/>
              </a:rPr>
              <a:t>Data Quality and Availability:</a:t>
            </a:r>
            <a:r>
              <a:rPr lang="en-GB" sz="1500">
                <a:solidFill>
                  <a:schemeClr val="dk2"/>
                </a:solidFill>
                <a:highlight>
                  <a:schemeClr val="lt1"/>
                </a:highlight>
                <a:latin typeface="Arial"/>
                <a:ea typeface="Arial"/>
                <a:cs typeface="Arial"/>
                <a:sym typeface="Arial"/>
              </a:rPr>
              <a:t> Small or imbalanced datasets can result in poor generalization and overfitting.</a:t>
            </a:r>
            <a:endParaRPr sz="1500">
              <a:solidFill>
                <a:schemeClr val="dk2"/>
              </a:solidFill>
              <a:highlight>
                <a:schemeClr val="lt1"/>
              </a:highlight>
              <a:latin typeface="Arial"/>
              <a:ea typeface="Arial"/>
              <a:cs typeface="Arial"/>
              <a:sym typeface="Arial"/>
            </a:endParaRPr>
          </a:p>
          <a:p>
            <a:pPr indent="0" lvl="0" marL="0" rtl="0" algn="just">
              <a:lnSpc>
                <a:spcPct val="150000"/>
              </a:lnSpc>
              <a:spcBef>
                <a:spcPts val="1600"/>
              </a:spcBef>
              <a:spcAft>
                <a:spcPts val="0"/>
              </a:spcAft>
              <a:buNone/>
            </a:pPr>
            <a:r>
              <a:rPr b="1" lang="en-GB" sz="1500">
                <a:solidFill>
                  <a:schemeClr val="dk2"/>
                </a:solidFill>
                <a:highlight>
                  <a:schemeClr val="lt1"/>
                </a:highlight>
                <a:latin typeface="Arial"/>
                <a:ea typeface="Arial"/>
                <a:cs typeface="Arial"/>
                <a:sym typeface="Arial"/>
              </a:rPr>
              <a:t>Computational Demands of CNNs:</a:t>
            </a:r>
            <a:r>
              <a:rPr lang="en-GB" sz="1500">
                <a:solidFill>
                  <a:schemeClr val="dk2"/>
                </a:solidFill>
                <a:highlight>
                  <a:schemeClr val="lt1"/>
                </a:highlight>
                <a:latin typeface="Arial"/>
                <a:ea typeface="Arial"/>
                <a:cs typeface="Arial"/>
                <a:sym typeface="Arial"/>
              </a:rPr>
              <a:t> While </a:t>
            </a:r>
            <a:r>
              <a:rPr lang="en-GB" sz="1500">
                <a:solidFill>
                  <a:schemeClr val="dk2"/>
                </a:solidFill>
                <a:highlight>
                  <a:schemeClr val="lt1"/>
                </a:highlight>
                <a:latin typeface="Arial"/>
                <a:ea typeface="Arial"/>
                <a:cs typeface="Arial"/>
                <a:sym typeface="Arial"/>
              </a:rPr>
              <a:t>CNN's</a:t>
            </a:r>
            <a:r>
              <a:rPr lang="en-GB" sz="1500">
                <a:solidFill>
                  <a:schemeClr val="dk2"/>
                </a:solidFill>
                <a:highlight>
                  <a:schemeClr val="lt1"/>
                </a:highlight>
                <a:latin typeface="Arial"/>
                <a:ea typeface="Arial"/>
                <a:cs typeface="Arial"/>
                <a:sym typeface="Arial"/>
              </a:rPr>
              <a:t> achieved high accuracy, they are computationally intensive.</a:t>
            </a:r>
            <a:endParaRPr sz="1500">
              <a:solidFill>
                <a:schemeClr val="dk2"/>
              </a:solidFill>
              <a:highlight>
                <a:schemeClr val="lt1"/>
              </a:highlight>
              <a:latin typeface="Arial"/>
              <a:ea typeface="Arial"/>
              <a:cs typeface="Arial"/>
              <a:sym typeface="Arial"/>
            </a:endParaRPr>
          </a:p>
          <a:p>
            <a:pPr indent="0" lvl="0" marL="0" rtl="0" algn="just">
              <a:lnSpc>
                <a:spcPct val="150000"/>
              </a:lnSpc>
              <a:spcBef>
                <a:spcPts val="1600"/>
              </a:spcBef>
              <a:spcAft>
                <a:spcPts val="0"/>
              </a:spcAft>
              <a:buNone/>
            </a:pPr>
            <a:r>
              <a:rPr b="1" lang="en-GB" sz="1500">
                <a:solidFill>
                  <a:schemeClr val="dk2"/>
                </a:solidFill>
                <a:highlight>
                  <a:schemeClr val="lt1"/>
                </a:highlight>
                <a:latin typeface="Arial"/>
                <a:ea typeface="Arial"/>
                <a:cs typeface="Arial"/>
                <a:sym typeface="Arial"/>
              </a:rPr>
              <a:t>Transfer Learning Limitations:</a:t>
            </a:r>
            <a:r>
              <a:rPr lang="en-GB" sz="1500">
                <a:solidFill>
                  <a:schemeClr val="dk2"/>
                </a:solidFill>
                <a:highlight>
                  <a:schemeClr val="lt1"/>
                </a:highlight>
                <a:latin typeface="Arial"/>
                <a:ea typeface="Arial"/>
                <a:cs typeface="Arial"/>
                <a:sym typeface="Arial"/>
              </a:rPr>
              <a:t> Although transfer learning from pre-trained models like MobileNetV2 provides computational efficiency, it is not always effective for domain-specific tasks like medical imaging.</a:t>
            </a:r>
            <a:endParaRPr sz="1500">
              <a:solidFill>
                <a:schemeClr val="dk2"/>
              </a:solidFill>
              <a:highlight>
                <a:schemeClr val="lt1"/>
              </a:highlight>
              <a:latin typeface="Arial"/>
              <a:ea typeface="Arial"/>
              <a:cs typeface="Arial"/>
              <a:sym typeface="Arial"/>
            </a:endParaRPr>
          </a:p>
          <a:p>
            <a:pPr indent="0" lvl="0" marL="0" rtl="0" algn="just">
              <a:lnSpc>
                <a:spcPct val="150000"/>
              </a:lnSpc>
              <a:spcBef>
                <a:spcPts val="1600"/>
              </a:spcBef>
              <a:spcAft>
                <a:spcPts val="1600"/>
              </a:spcAft>
              <a:buNone/>
            </a:pPr>
            <a:r>
              <a:rPr b="1" lang="en-GB" sz="1500">
                <a:solidFill>
                  <a:schemeClr val="dk2"/>
                </a:solidFill>
                <a:highlight>
                  <a:schemeClr val="lt1"/>
                </a:highlight>
                <a:latin typeface="Arial"/>
                <a:ea typeface="Arial"/>
                <a:cs typeface="Arial"/>
                <a:sym typeface="Arial"/>
              </a:rPr>
              <a:t>Overfitting and Model Generalization</a:t>
            </a:r>
            <a:endParaRPr b="1" sz="1500">
              <a:solidFill>
                <a:schemeClr val="dk2"/>
              </a:solidFill>
              <a:highlight>
                <a:schemeClr val="lt1"/>
              </a:highlight>
              <a:latin typeface="Arial"/>
              <a:ea typeface="Arial"/>
              <a:cs typeface="Arial"/>
              <a:sym typeface="Arial"/>
            </a:endParaRPr>
          </a:p>
        </p:txBody>
      </p:sp>
      <p:sp>
        <p:nvSpPr>
          <p:cNvPr id="393" name="Google Shape;393;p52"/>
          <p:cNvSpPr/>
          <p:nvPr/>
        </p:nvSpPr>
        <p:spPr>
          <a:xfrm>
            <a:off x="448475" y="1483225"/>
            <a:ext cx="239100" cy="651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4" name="Google Shape;394;p52"/>
          <p:cNvSpPr/>
          <p:nvPr/>
        </p:nvSpPr>
        <p:spPr>
          <a:xfrm>
            <a:off x="448475" y="2352550"/>
            <a:ext cx="239100" cy="651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5" name="Google Shape;395;p52"/>
          <p:cNvSpPr/>
          <p:nvPr/>
        </p:nvSpPr>
        <p:spPr>
          <a:xfrm>
            <a:off x="448475" y="3221863"/>
            <a:ext cx="239100" cy="651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6" name="Google Shape;396;p52"/>
          <p:cNvSpPr/>
          <p:nvPr/>
        </p:nvSpPr>
        <p:spPr>
          <a:xfrm>
            <a:off x="448475" y="4452075"/>
            <a:ext cx="239100" cy="651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3"/>
          <p:cNvSpPr txBox="1"/>
          <p:nvPr>
            <p:ph type="title"/>
          </p:nvPr>
        </p:nvSpPr>
        <p:spPr>
          <a:xfrm>
            <a:off x="729450" y="501100"/>
            <a:ext cx="7688700" cy="6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accent1"/>
                </a:solidFill>
                <a:latin typeface="Lato"/>
                <a:ea typeface="Lato"/>
                <a:cs typeface="Lato"/>
                <a:sym typeface="Lato"/>
              </a:rPr>
              <a:t>Future Scope </a:t>
            </a:r>
            <a:endParaRPr/>
          </a:p>
        </p:txBody>
      </p:sp>
      <p:sp>
        <p:nvSpPr>
          <p:cNvPr id="402" name="Google Shape;402;p53"/>
          <p:cNvSpPr txBox="1"/>
          <p:nvPr>
            <p:ph idx="1" type="body"/>
          </p:nvPr>
        </p:nvSpPr>
        <p:spPr>
          <a:xfrm>
            <a:off x="729450" y="1269175"/>
            <a:ext cx="7688700" cy="369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solidFill>
                  <a:schemeClr val="dk2"/>
                </a:solidFill>
                <a:highlight>
                  <a:schemeClr val="lt1"/>
                </a:highlight>
                <a:latin typeface="Arial"/>
                <a:ea typeface="Arial"/>
                <a:cs typeface="Arial"/>
                <a:sym typeface="Arial"/>
              </a:rPr>
              <a:t>Hybrid Models: </a:t>
            </a:r>
            <a:r>
              <a:rPr lang="en-GB" sz="1500">
                <a:solidFill>
                  <a:schemeClr val="dk2"/>
                </a:solidFill>
                <a:highlight>
                  <a:schemeClr val="lt1"/>
                </a:highlight>
                <a:latin typeface="Arial"/>
                <a:ea typeface="Arial"/>
                <a:cs typeface="Arial"/>
                <a:sym typeface="Arial"/>
              </a:rPr>
              <a:t>Combine CNNs with traditional ML models (e.g., SVM, Random Forest) for improved performance. Use CNNs for feature extraction and traditional ML models for classification.</a:t>
            </a:r>
            <a:endParaRPr sz="1500">
              <a:solidFill>
                <a:schemeClr val="dk2"/>
              </a:solidFill>
              <a:highlight>
                <a:schemeClr val="lt1"/>
              </a:highlight>
              <a:latin typeface="Arial"/>
              <a:ea typeface="Arial"/>
              <a:cs typeface="Arial"/>
              <a:sym typeface="Arial"/>
            </a:endParaRPr>
          </a:p>
          <a:p>
            <a:pPr indent="0" lvl="0" marL="0" rtl="0" algn="l">
              <a:lnSpc>
                <a:spcPct val="115000"/>
              </a:lnSpc>
              <a:spcBef>
                <a:spcPts val="1600"/>
              </a:spcBef>
              <a:spcAft>
                <a:spcPts val="0"/>
              </a:spcAft>
              <a:buNone/>
            </a:pPr>
            <a:r>
              <a:rPr b="1" lang="en-GB" sz="1500">
                <a:solidFill>
                  <a:srgbClr val="000000"/>
                </a:solidFill>
                <a:latin typeface="Arial"/>
                <a:ea typeface="Arial"/>
                <a:cs typeface="Arial"/>
                <a:sym typeface="Arial"/>
              </a:rPr>
              <a:t>Real-time Detection</a:t>
            </a:r>
            <a:r>
              <a:rPr lang="en-GB" sz="1500">
                <a:solidFill>
                  <a:srgbClr val="000000"/>
                </a:solidFill>
                <a:latin typeface="Arial"/>
                <a:ea typeface="Arial"/>
                <a:cs typeface="Arial"/>
                <a:sym typeface="Arial"/>
              </a:rPr>
              <a:t>: Deploy on edge devices such as smartphones and portable diagnostic tools to enable real-time and remote detection.</a:t>
            </a: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GB" sz="1500">
                <a:solidFill>
                  <a:srgbClr val="000000"/>
                </a:solidFill>
                <a:latin typeface="Arial"/>
                <a:ea typeface="Arial"/>
                <a:cs typeface="Arial"/>
                <a:sym typeface="Arial"/>
              </a:rPr>
              <a:t>Global Access</a:t>
            </a:r>
            <a:r>
              <a:rPr lang="en-GB" sz="1500">
                <a:solidFill>
                  <a:srgbClr val="000000"/>
                </a:solidFill>
                <a:latin typeface="Arial"/>
                <a:ea typeface="Arial"/>
                <a:cs typeface="Arial"/>
                <a:sym typeface="Arial"/>
              </a:rPr>
              <a:t>: Adapt the system for deployment in underserved areas, supporting multiple languages and accommodating resource constraints.</a:t>
            </a:r>
            <a:endParaRPr sz="15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rPr b="1" lang="en-GB" sz="1500">
                <a:solidFill>
                  <a:srgbClr val="000000"/>
                </a:solidFill>
                <a:latin typeface="Arial"/>
                <a:ea typeface="Arial"/>
                <a:cs typeface="Arial"/>
                <a:sym typeface="Arial"/>
              </a:rPr>
              <a:t>Incorporating More Features</a:t>
            </a:r>
            <a:r>
              <a:rPr lang="en-GB" sz="1500">
                <a:solidFill>
                  <a:srgbClr val="000000"/>
                </a:solidFill>
                <a:latin typeface="Arial"/>
                <a:ea typeface="Arial"/>
                <a:cs typeface="Arial"/>
                <a:sym typeface="Arial"/>
              </a:rPr>
              <a:t>: Include genetic, hormonal, and lifestyle factors along with imaging data to improve prediction. Add support for multiple imaging modalities like MRI, ultrasound, and mammography.</a:t>
            </a:r>
            <a:endParaRPr sz="1500">
              <a:solidFill>
                <a:schemeClr val="dk2"/>
              </a:solidFill>
              <a:highlight>
                <a:schemeClr val="lt1"/>
              </a:highlight>
              <a:latin typeface="Arial"/>
              <a:ea typeface="Arial"/>
              <a:cs typeface="Arial"/>
              <a:sym typeface="Arial"/>
            </a:endParaRPr>
          </a:p>
        </p:txBody>
      </p:sp>
      <p:sp>
        <p:nvSpPr>
          <p:cNvPr id="403" name="Google Shape;403;p53"/>
          <p:cNvSpPr/>
          <p:nvPr/>
        </p:nvSpPr>
        <p:spPr>
          <a:xfrm>
            <a:off x="448475" y="1472375"/>
            <a:ext cx="239100" cy="651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4" name="Google Shape;404;p53"/>
          <p:cNvSpPr/>
          <p:nvPr/>
        </p:nvSpPr>
        <p:spPr>
          <a:xfrm>
            <a:off x="448475" y="2429225"/>
            <a:ext cx="239100" cy="651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5" name="Google Shape;405;p53"/>
          <p:cNvSpPr/>
          <p:nvPr/>
        </p:nvSpPr>
        <p:spPr>
          <a:xfrm>
            <a:off x="448475" y="3125300"/>
            <a:ext cx="239100" cy="651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6" name="Google Shape;406;p53"/>
          <p:cNvSpPr/>
          <p:nvPr/>
        </p:nvSpPr>
        <p:spPr>
          <a:xfrm>
            <a:off x="448475" y="3821375"/>
            <a:ext cx="239100" cy="651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4"/>
          <p:cNvSpPr txBox="1"/>
          <p:nvPr/>
        </p:nvSpPr>
        <p:spPr>
          <a:xfrm>
            <a:off x="715725" y="598925"/>
            <a:ext cx="62481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chemeClr val="accent1"/>
                </a:solidFill>
                <a:latin typeface="Lato"/>
                <a:ea typeface="Lato"/>
                <a:cs typeface="Lato"/>
                <a:sym typeface="Lato"/>
              </a:rPr>
              <a:t>GUI Application Interface:</a:t>
            </a:r>
            <a:endParaRPr b="1" sz="2500">
              <a:solidFill>
                <a:schemeClr val="accent1"/>
              </a:solidFill>
              <a:latin typeface="Lato"/>
              <a:ea typeface="Lato"/>
              <a:cs typeface="Lato"/>
              <a:sym typeface="Lato"/>
            </a:endParaRPr>
          </a:p>
        </p:txBody>
      </p:sp>
      <p:pic>
        <p:nvPicPr>
          <p:cNvPr id="412" name="Google Shape;412;p54"/>
          <p:cNvPicPr preferRelativeResize="0"/>
          <p:nvPr/>
        </p:nvPicPr>
        <p:blipFill rotWithShape="1">
          <a:blip r:embed="rId3">
            <a:alphaModFix/>
          </a:blip>
          <a:srcRect b="7657" l="2297" r="5040" t="4221"/>
          <a:stretch/>
        </p:blipFill>
        <p:spPr>
          <a:xfrm>
            <a:off x="1039950" y="1347725"/>
            <a:ext cx="6749026" cy="3686575"/>
          </a:xfrm>
          <a:prstGeom prst="rect">
            <a:avLst/>
          </a:prstGeom>
          <a:noFill/>
          <a:ln cap="flat" cmpd="sng" w="19050">
            <a:solidFill>
              <a:schemeClr val="dk2"/>
            </a:solidFill>
            <a:prstDash val="solid"/>
            <a:round/>
            <a:headEnd len="sm" w="sm" type="none"/>
            <a:tailEnd len="sm" w="sm" type="none"/>
          </a:ln>
        </p:spPr>
      </p:pic>
      <p:cxnSp>
        <p:nvCxnSpPr>
          <p:cNvPr id="413" name="Google Shape;413;p54"/>
          <p:cNvCxnSpPr/>
          <p:nvPr/>
        </p:nvCxnSpPr>
        <p:spPr>
          <a:xfrm>
            <a:off x="2732050" y="2327825"/>
            <a:ext cx="325200" cy="11700"/>
          </a:xfrm>
          <a:prstGeom prst="straightConnector1">
            <a:avLst/>
          </a:prstGeom>
          <a:noFill/>
          <a:ln cap="flat" cmpd="sng" w="9525">
            <a:solidFill>
              <a:schemeClr val="dk2"/>
            </a:solidFill>
            <a:prstDash val="solid"/>
            <a:round/>
            <a:headEnd len="med" w="med" type="none"/>
            <a:tailEnd len="med" w="med" type="triangle"/>
          </a:ln>
        </p:spPr>
      </p:cxnSp>
      <p:sp>
        <p:nvSpPr>
          <p:cNvPr id="414" name="Google Shape;414;p54"/>
          <p:cNvSpPr/>
          <p:nvPr/>
        </p:nvSpPr>
        <p:spPr>
          <a:xfrm>
            <a:off x="1140675" y="2112225"/>
            <a:ext cx="1591200" cy="383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Lato"/>
                <a:ea typeface="Lato"/>
                <a:cs typeface="Lato"/>
                <a:sym typeface="Lato"/>
              </a:rPr>
              <a:t>Uploading the image for analysis</a:t>
            </a:r>
            <a:endParaRPr sz="1100">
              <a:latin typeface="Lato"/>
              <a:ea typeface="Lato"/>
              <a:cs typeface="Lato"/>
              <a:sym typeface="Lato"/>
            </a:endParaRPr>
          </a:p>
        </p:txBody>
      </p:sp>
      <p:sp>
        <p:nvSpPr>
          <p:cNvPr id="415" name="Google Shape;415;p54"/>
          <p:cNvSpPr/>
          <p:nvPr/>
        </p:nvSpPr>
        <p:spPr>
          <a:xfrm>
            <a:off x="6879050" y="1728825"/>
            <a:ext cx="1475100" cy="383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latin typeface="Lato"/>
                <a:ea typeface="Lato"/>
                <a:cs typeface="Lato"/>
                <a:sym typeface="Lato"/>
              </a:rPr>
              <a:t>Download the full analysis report</a:t>
            </a:r>
            <a:endParaRPr sz="1100">
              <a:latin typeface="Lato"/>
              <a:ea typeface="Lato"/>
              <a:cs typeface="Lato"/>
              <a:sym typeface="Lato"/>
            </a:endParaRPr>
          </a:p>
        </p:txBody>
      </p:sp>
      <p:cxnSp>
        <p:nvCxnSpPr>
          <p:cNvPr id="416" name="Google Shape;416;p54"/>
          <p:cNvCxnSpPr/>
          <p:nvPr/>
        </p:nvCxnSpPr>
        <p:spPr>
          <a:xfrm flipH="1" rot="10800000">
            <a:off x="5949650" y="1932950"/>
            <a:ext cx="929400" cy="4878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417" name="Google Shape;417;p54"/>
          <p:cNvSpPr/>
          <p:nvPr/>
        </p:nvSpPr>
        <p:spPr>
          <a:xfrm>
            <a:off x="2128025" y="2966700"/>
            <a:ext cx="139500" cy="7665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8" name="Google Shape;418;p54"/>
          <p:cNvSpPr/>
          <p:nvPr/>
        </p:nvSpPr>
        <p:spPr>
          <a:xfrm>
            <a:off x="607275" y="3094475"/>
            <a:ext cx="929400" cy="5691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Lato"/>
                <a:ea typeface="Lato"/>
                <a:cs typeface="Lato"/>
                <a:sym typeface="Lato"/>
              </a:rPr>
              <a:t>Detailed analysis of input image</a:t>
            </a:r>
            <a:endParaRPr sz="1000">
              <a:latin typeface="Lato"/>
              <a:ea typeface="Lato"/>
              <a:cs typeface="Lato"/>
              <a:sym typeface="Lato"/>
            </a:endParaRPr>
          </a:p>
        </p:txBody>
      </p:sp>
      <p:cxnSp>
        <p:nvCxnSpPr>
          <p:cNvPr id="419" name="Google Shape;419;p54"/>
          <p:cNvCxnSpPr/>
          <p:nvPr/>
        </p:nvCxnSpPr>
        <p:spPr>
          <a:xfrm>
            <a:off x="4532050" y="2525750"/>
            <a:ext cx="116700" cy="487500"/>
          </a:xfrm>
          <a:prstGeom prst="straightConnector1">
            <a:avLst/>
          </a:prstGeom>
          <a:noFill/>
          <a:ln cap="flat" cmpd="sng" w="9525">
            <a:solidFill>
              <a:schemeClr val="dk2"/>
            </a:solidFill>
            <a:prstDash val="solid"/>
            <a:round/>
            <a:headEnd len="med" w="med" type="none"/>
            <a:tailEnd len="med" w="med" type="triangle"/>
          </a:ln>
        </p:spPr>
      </p:cxnSp>
      <p:sp>
        <p:nvSpPr>
          <p:cNvPr id="420" name="Google Shape;420;p54"/>
          <p:cNvSpPr/>
          <p:nvPr/>
        </p:nvSpPr>
        <p:spPr>
          <a:xfrm>
            <a:off x="4135850" y="3024225"/>
            <a:ext cx="1244700" cy="5691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latin typeface="Lato"/>
                <a:ea typeface="Lato"/>
                <a:cs typeface="Lato"/>
                <a:sym typeface="Lato"/>
              </a:rPr>
              <a:t>Training and validation accuracy plots</a:t>
            </a:r>
            <a:endParaRPr sz="1100">
              <a:latin typeface="Lato"/>
              <a:ea typeface="Lato"/>
              <a:cs typeface="Lato"/>
              <a:sym typeface="Lato"/>
            </a:endParaRPr>
          </a:p>
        </p:txBody>
      </p:sp>
      <p:cxnSp>
        <p:nvCxnSpPr>
          <p:cNvPr id="421" name="Google Shape;421;p54"/>
          <p:cNvCxnSpPr/>
          <p:nvPr/>
        </p:nvCxnSpPr>
        <p:spPr>
          <a:xfrm>
            <a:off x="6693050" y="4476750"/>
            <a:ext cx="0" cy="139500"/>
          </a:xfrm>
          <a:prstGeom prst="straightConnector1">
            <a:avLst/>
          </a:prstGeom>
          <a:noFill/>
          <a:ln cap="flat" cmpd="sng" w="9525">
            <a:solidFill>
              <a:schemeClr val="dk2"/>
            </a:solidFill>
            <a:prstDash val="solid"/>
            <a:round/>
            <a:headEnd len="med" w="med" type="none"/>
            <a:tailEnd len="med" w="med" type="triangle"/>
          </a:ln>
        </p:spPr>
      </p:cxnSp>
      <p:sp>
        <p:nvSpPr>
          <p:cNvPr id="422" name="Google Shape;422;p54"/>
          <p:cNvSpPr/>
          <p:nvPr/>
        </p:nvSpPr>
        <p:spPr>
          <a:xfrm>
            <a:off x="6223100" y="4616250"/>
            <a:ext cx="1052100" cy="3420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latin typeface="Lato"/>
                <a:ea typeface="Lato"/>
                <a:cs typeface="Lato"/>
                <a:sym typeface="Lato"/>
              </a:rPr>
              <a:t>Input Image</a:t>
            </a:r>
            <a:endParaRPr sz="1100">
              <a:latin typeface="Lato"/>
              <a:ea typeface="Lato"/>
              <a:cs typeface="Lato"/>
              <a:sym typeface="Lato"/>
            </a:endParaRPr>
          </a:p>
        </p:txBody>
      </p:sp>
      <p:sp>
        <p:nvSpPr>
          <p:cNvPr id="423" name="Google Shape;423;p54"/>
          <p:cNvSpPr/>
          <p:nvPr/>
        </p:nvSpPr>
        <p:spPr>
          <a:xfrm>
            <a:off x="1575425" y="4731150"/>
            <a:ext cx="2039400" cy="2271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latin typeface="Lato"/>
                <a:ea typeface="Lato"/>
                <a:cs typeface="Lato"/>
                <a:sym typeface="Lato"/>
              </a:rPr>
              <a:t>Diagnosis phase confidence</a:t>
            </a:r>
            <a:endParaRPr sz="1100">
              <a:latin typeface="Lato"/>
              <a:ea typeface="Lato"/>
              <a:cs typeface="Lato"/>
              <a:sym typeface="Lato"/>
            </a:endParaRPr>
          </a:p>
        </p:txBody>
      </p:sp>
      <p:cxnSp>
        <p:nvCxnSpPr>
          <p:cNvPr id="424" name="Google Shape;424;p54"/>
          <p:cNvCxnSpPr>
            <a:endCxn id="423" idx="3"/>
          </p:cNvCxnSpPr>
          <p:nvPr/>
        </p:nvCxnSpPr>
        <p:spPr>
          <a:xfrm rot="5400000">
            <a:off x="3593525" y="4602600"/>
            <a:ext cx="263400" cy="220800"/>
          </a:xfrm>
          <a:prstGeom prst="bentConnector2">
            <a:avLst/>
          </a:prstGeom>
          <a:noFill/>
          <a:ln cap="flat" cmpd="sng" w="9525">
            <a:solidFill>
              <a:schemeClr val="dk2"/>
            </a:solidFill>
            <a:prstDash val="solid"/>
            <a:round/>
            <a:headEnd len="med" w="med" type="none"/>
            <a:tailEnd len="med" w="med" type="none"/>
          </a:ln>
        </p:spPr>
      </p:cxnSp>
      <p:cxnSp>
        <p:nvCxnSpPr>
          <p:cNvPr id="425" name="Google Shape;425;p54"/>
          <p:cNvCxnSpPr>
            <a:stCxn id="417" idx="1"/>
            <a:endCxn id="418" idx="3"/>
          </p:cNvCxnSpPr>
          <p:nvPr/>
        </p:nvCxnSpPr>
        <p:spPr>
          <a:xfrm flipH="1">
            <a:off x="1536725" y="3349950"/>
            <a:ext cx="591300" cy="29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5"/>
          <p:cNvSpPr txBox="1"/>
          <p:nvPr/>
        </p:nvSpPr>
        <p:spPr>
          <a:xfrm>
            <a:off x="312900" y="2644675"/>
            <a:ext cx="27666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chemeClr val="accent1"/>
                </a:solidFill>
                <a:latin typeface="Lato"/>
                <a:ea typeface="Lato"/>
                <a:cs typeface="Lato"/>
                <a:sym typeface="Lato"/>
              </a:rPr>
              <a:t>Prediction   Flow :</a:t>
            </a:r>
            <a:endParaRPr b="1" sz="2500">
              <a:solidFill>
                <a:schemeClr val="accent1"/>
              </a:solidFill>
              <a:latin typeface="Lato"/>
              <a:ea typeface="Lato"/>
              <a:cs typeface="Lato"/>
              <a:sym typeface="Lato"/>
            </a:endParaRPr>
          </a:p>
        </p:txBody>
      </p:sp>
      <p:pic>
        <p:nvPicPr>
          <p:cNvPr id="431" name="Google Shape;431;p55"/>
          <p:cNvPicPr preferRelativeResize="0"/>
          <p:nvPr/>
        </p:nvPicPr>
        <p:blipFill>
          <a:blip r:embed="rId3">
            <a:alphaModFix/>
          </a:blip>
          <a:stretch>
            <a:fillRect/>
          </a:stretch>
        </p:blipFill>
        <p:spPr>
          <a:xfrm>
            <a:off x="4221925" y="515425"/>
            <a:ext cx="4195399" cy="4628075"/>
          </a:xfrm>
          <a:prstGeom prst="rect">
            <a:avLst/>
          </a:prstGeom>
          <a:noFill/>
          <a:ln>
            <a:noFill/>
          </a:ln>
        </p:spPr>
      </p:pic>
      <p:sp>
        <p:nvSpPr>
          <p:cNvPr id="432" name="Google Shape;432;p55"/>
          <p:cNvSpPr/>
          <p:nvPr/>
        </p:nvSpPr>
        <p:spPr>
          <a:xfrm>
            <a:off x="2916450" y="2701150"/>
            <a:ext cx="1044000" cy="5220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descr="Thank you 1080P, 2K, 4K, 5K HD wallpapers free download ..." id="437" name="Google Shape;437;p56"/>
          <p:cNvPicPr preferRelativeResize="0"/>
          <p:nvPr/>
        </p:nvPicPr>
        <p:blipFill>
          <a:blip r:embed="rId3">
            <a:alphaModFix/>
          </a:blip>
          <a:stretch>
            <a:fillRect/>
          </a:stretch>
        </p:blipFill>
        <p:spPr>
          <a:xfrm>
            <a:off x="0" y="0"/>
            <a:ext cx="9144001" cy="5143499"/>
          </a:xfrm>
          <a:prstGeom prst="rect">
            <a:avLst/>
          </a:prstGeom>
          <a:noFill/>
          <a:ln>
            <a:noFill/>
          </a:ln>
        </p:spPr>
      </p:pic>
      <p:pic>
        <p:nvPicPr>
          <p:cNvPr descr="the word questions is displayed on a dark background . (Provided by Tenor)" id="438" name="Google Shape;438;p56"/>
          <p:cNvPicPr preferRelativeResize="0"/>
          <p:nvPr/>
        </p:nvPicPr>
        <p:blipFill rotWithShape="1">
          <a:blip r:embed="rId4">
            <a:alphaModFix/>
          </a:blip>
          <a:srcRect b="31178" l="0" r="0" t="34181"/>
          <a:stretch/>
        </p:blipFill>
        <p:spPr>
          <a:xfrm>
            <a:off x="4857675" y="3646300"/>
            <a:ext cx="2695675" cy="52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1"/>
          <p:cNvSpPr txBox="1"/>
          <p:nvPr/>
        </p:nvSpPr>
        <p:spPr>
          <a:xfrm>
            <a:off x="941100" y="1494225"/>
            <a:ext cx="7261800" cy="2493600"/>
          </a:xfrm>
          <a:prstGeom prst="rect">
            <a:avLst/>
          </a:prstGeom>
          <a:noFill/>
          <a:ln>
            <a:noFill/>
          </a:ln>
        </p:spPr>
        <p:txBody>
          <a:bodyPr anchorCtr="0" anchor="t" bIns="91425" lIns="91425" spcFirstLastPara="1" rIns="91425" wrap="square" tIns="91425">
            <a:spAutoFit/>
          </a:bodyPr>
          <a:lstStyle/>
          <a:p>
            <a:pPr indent="-323850" lvl="0" marL="457200" marR="0" rtl="0" algn="just">
              <a:lnSpc>
                <a:spcPct val="150000"/>
              </a:lnSpc>
              <a:spcBef>
                <a:spcPts val="0"/>
              </a:spcBef>
              <a:spcAft>
                <a:spcPts val="0"/>
              </a:spcAft>
              <a:buSzPts val="1500"/>
              <a:buChar char="●"/>
            </a:pPr>
            <a:r>
              <a:rPr b="1" lang="en-GB" sz="1500">
                <a:solidFill>
                  <a:schemeClr val="dk2"/>
                </a:solidFill>
                <a:highlight>
                  <a:schemeClr val="lt1"/>
                </a:highlight>
              </a:rPr>
              <a:t>Goal</a:t>
            </a:r>
            <a:r>
              <a:rPr lang="en-GB" sz="1500">
                <a:solidFill>
                  <a:schemeClr val="accent1"/>
                </a:solidFill>
                <a:latin typeface="Tiro Devanagari Hindi"/>
                <a:ea typeface="Tiro Devanagari Hindi"/>
                <a:cs typeface="Tiro Devanagari Hindi"/>
                <a:sym typeface="Tiro Devanagari Hindi"/>
              </a:rPr>
              <a:t>: </a:t>
            </a:r>
            <a:r>
              <a:rPr lang="en-GB" sz="1500">
                <a:solidFill>
                  <a:schemeClr val="dk2"/>
                </a:solidFill>
                <a:highlight>
                  <a:schemeClr val="lt1"/>
                </a:highlight>
              </a:rPr>
              <a:t>Predict the stage of breast tumors (Non_cancer , Early Phase, Middle Phase).</a:t>
            </a:r>
            <a:endParaRPr sz="1500">
              <a:solidFill>
                <a:schemeClr val="dk2"/>
              </a:solidFill>
              <a:highlight>
                <a:schemeClr val="lt1"/>
              </a:highlight>
            </a:endParaRPr>
          </a:p>
          <a:p>
            <a:pPr indent="-323850" lvl="0" marL="457200" rtl="0" algn="just">
              <a:lnSpc>
                <a:spcPct val="150000"/>
              </a:lnSpc>
              <a:spcBef>
                <a:spcPts val="0"/>
              </a:spcBef>
              <a:spcAft>
                <a:spcPts val="0"/>
              </a:spcAft>
              <a:buSzPts val="1500"/>
              <a:buChar char="●"/>
            </a:pPr>
            <a:r>
              <a:rPr b="1" lang="en-GB" sz="1500">
                <a:solidFill>
                  <a:schemeClr val="dk2"/>
                </a:solidFill>
                <a:highlight>
                  <a:schemeClr val="lt1"/>
                </a:highlight>
              </a:rPr>
              <a:t>Methodology:</a:t>
            </a:r>
            <a:r>
              <a:rPr lang="en-GB" sz="1500">
                <a:solidFill>
                  <a:schemeClr val="accent1"/>
                </a:solidFill>
                <a:latin typeface="Tiro Devanagari Hindi"/>
                <a:ea typeface="Tiro Devanagari Hindi"/>
                <a:cs typeface="Tiro Devanagari Hindi"/>
                <a:sym typeface="Tiro Devanagari Hindi"/>
              </a:rPr>
              <a:t> </a:t>
            </a:r>
            <a:r>
              <a:rPr lang="en-GB" sz="1500">
                <a:solidFill>
                  <a:schemeClr val="dk2"/>
                </a:solidFill>
                <a:highlight>
                  <a:schemeClr val="lt1"/>
                </a:highlight>
              </a:rPr>
              <a:t>Utilize image data to train models for classification using ML and DL.</a:t>
            </a:r>
            <a:endParaRPr sz="1500">
              <a:solidFill>
                <a:schemeClr val="dk2"/>
              </a:solidFill>
              <a:highlight>
                <a:schemeClr val="lt1"/>
              </a:highlight>
            </a:endParaRPr>
          </a:p>
          <a:p>
            <a:pPr indent="-323850" lvl="0" marL="457200" rtl="0" algn="just">
              <a:lnSpc>
                <a:spcPct val="150000"/>
              </a:lnSpc>
              <a:spcBef>
                <a:spcPts val="0"/>
              </a:spcBef>
              <a:spcAft>
                <a:spcPts val="0"/>
              </a:spcAft>
              <a:buSzPts val="1500"/>
              <a:buChar char="●"/>
            </a:pPr>
            <a:r>
              <a:rPr b="1" lang="en-GB" sz="1500">
                <a:solidFill>
                  <a:schemeClr val="dk2"/>
                </a:solidFill>
                <a:highlight>
                  <a:schemeClr val="lt1"/>
                </a:highlight>
              </a:rPr>
              <a:t>Algorithms Chosen:</a:t>
            </a:r>
            <a:r>
              <a:rPr lang="en-GB" sz="1500">
                <a:solidFill>
                  <a:schemeClr val="accent1"/>
                </a:solidFill>
                <a:latin typeface="Tiro Devanagari Hindi"/>
                <a:ea typeface="Tiro Devanagari Hindi"/>
                <a:cs typeface="Tiro Devanagari Hindi"/>
                <a:sym typeface="Tiro Devanagari Hindi"/>
              </a:rPr>
              <a:t> </a:t>
            </a:r>
            <a:r>
              <a:rPr lang="en-GB" sz="1500">
                <a:solidFill>
                  <a:schemeClr val="dk2"/>
                </a:solidFill>
                <a:highlight>
                  <a:schemeClr val="lt1"/>
                </a:highlight>
              </a:rPr>
              <a:t>SVM , Random Forest , CNN , Pre-trained deep learning models (e.g., MobileNetV2), Transfer Learning for improved performance.</a:t>
            </a:r>
            <a:endParaRPr sz="1500">
              <a:solidFill>
                <a:schemeClr val="dk2"/>
              </a:solidFill>
              <a:highlight>
                <a:schemeClr val="lt1"/>
              </a:highlight>
            </a:endParaRPr>
          </a:p>
        </p:txBody>
      </p:sp>
      <p:sp>
        <p:nvSpPr>
          <p:cNvPr id="199" name="Google Shape;199;p21"/>
          <p:cNvSpPr txBox="1"/>
          <p:nvPr/>
        </p:nvSpPr>
        <p:spPr>
          <a:xfrm>
            <a:off x="791925" y="588125"/>
            <a:ext cx="6159600" cy="532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t/>
            </a:r>
            <a:endParaRPr sz="1300">
              <a:solidFill>
                <a:schemeClr val="accent1"/>
              </a:solidFill>
              <a:latin typeface="Lato"/>
              <a:ea typeface="Lato"/>
              <a:cs typeface="Lato"/>
              <a:sym typeface="Lato"/>
            </a:endParaRPr>
          </a:p>
        </p:txBody>
      </p:sp>
      <p:sp>
        <p:nvSpPr>
          <p:cNvPr id="200" name="Google Shape;200;p21"/>
          <p:cNvSpPr txBox="1"/>
          <p:nvPr/>
        </p:nvSpPr>
        <p:spPr>
          <a:xfrm>
            <a:off x="791925" y="598925"/>
            <a:ext cx="62481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chemeClr val="accent1"/>
                </a:solidFill>
                <a:latin typeface="Lato"/>
                <a:ea typeface="Lato"/>
                <a:cs typeface="Lato"/>
                <a:sym typeface="Lato"/>
              </a:rPr>
              <a:t>Introduction:</a:t>
            </a:r>
            <a:endParaRPr b="1" sz="2500">
              <a:solidFill>
                <a:schemeClr val="accen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2"/>
          <p:cNvSpPr txBox="1"/>
          <p:nvPr/>
        </p:nvSpPr>
        <p:spPr>
          <a:xfrm>
            <a:off x="715725" y="598925"/>
            <a:ext cx="64200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chemeClr val="accent1"/>
                </a:solidFill>
                <a:latin typeface="Lato"/>
                <a:ea typeface="Lato"/>
                <a:cs typeface="Lato"/>
                <a:sym typeface="Lato"/>
              </a:rPr>
              <a:t>Problem Statement :</a:t>
            </a:r>
            <a:endParaRPr b="1" sz="2500">
              <a:solidFill>
                <a:schemeClr val="accent1"/>
              </a:solidFill>
              <a:latin typeface="Lato"/>
              <a:ea typeface="Lato"/>
              <a:cs typeface="Lato"/>
              <a:sym typeface="Lato"/>
            </a:endParaRPr>
          </a:p>
        </p:txBody>
      </p:sp>
      <p:sp>
        <p:nvSpPr>
          <p:cNvPr id="206" name="Google Shape;206;p22"/>
          <p:cNvSpPr txBox="1"/>
          <p:nvPr/>
        </p:nvSpPr>
        <p:spPr>
          <a:xfrm>
            <a:off x="659975" y="1284700"/>
            <a:ext cx="7985400" cy="3354000"/>
          </a:xfrm>
          <a:prstGeom prst="rect">
            <a:avLst/>
          </a:prstGeom>
          <a:noFill/>
          <a:ln>
            <a:noFill/>
          </a:ln>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SzPts val="1500"/>
              <a:buChar char="●"/>
            </a:pPr>
            <a:r>
              <a:rPr b="1" lang="en-GB" sz="1500">
                <a:solidFill>
                  <a:schemeClr val="dk2"/>
                </a:solidFill>
                <a:highlight>
                  <a:schemeClr val="lt1"/>
                </a:highlight>
              </a:rPr>
              <a:t>Problem:</a:t>
            </a:r>
            <a:r>
              <a:rPr lang="en-GB" sz="1500">
                <a:solidFill>
                  <a:schemeClr val="accent1"/>
                </a:solidFill>
                <a:latin typeface="Tiro Devanagari Hindi"/>
                <a:ea typeface="Tiro Devanagari Hindi"/>
                <a:cs typeface="Tiro Devanagari Hindi"/>
                <a:sym typeface="Tiro Devanagari Hindi"/>
              </a:rPr>
              <a:t> </a:t>
            </a:r>
            <a:r>
              <a:rPr lang="en-GB" sz="1500">
                <a:solidFill>
                  <a:schemeClr val="dk2"/>
                </a:solidFill>
                <a:highlight>
                  <a:schemeClr val="lt1"/>
                </a:highlight>
              </a:rPr>
              <a:t>Develop a robust system for early-stage breast tumor detection and classification.</a:t>
            </a:r>
            <a:endParaRPr sz="1500">
              <a:solidFill>
                <a:schemeClr val="accent1"/>
              </a:solidFill>
            </a:endParaRPr>
          </a:p>
          <a:p>
            <a:pPr indent="-323850" lvl="0" marL="457200" rtl="0" algn="just">
              <a:lnSpc>
                <a:spcPct val="150000"/>
              </a:lnSpc>
              <a:spcBef>
                <a:spcPts val="0"/>
              </a:spcBef>
              <a:spcAft>
                <a:spcPts val="0"/>
              </a:spcAft>
              <a:buClr>
                <a:schemeClr val="dk2"/>
              </a:buClr>
              <a:buSzPts val="1500"/>
              <a:buChar char="●"/>
            </a:pPr>
            <a:r>
              <a:rPr b="1" lang="en-GB" sz="1500">
                <a:solidFill>
                  <a:schemeClr val="dk2"/>
                </a:solidFill>
                <a:highlight>
                  <a:schemeClr val="lt1"/>
                </a:highlight>
              </a:rPr>
              <a:t>Objective: </a:t>
            </a:r>
            <a:r>
              <a:rPr lang="en-GB" sz="1500">
                <a:solidFill>
                  <a:schemeClr val="dk2"/>
                </a:solidFill>
                <a:highlight>
                  <a:schemeClr val="lt1"/>
                </a:highlight>
              </a:rPr>
              <a:t>Accurately identify tumor regions in historical medical images using advanced techniques :</a:t>
            </a:r>
            <a:endParaRPr sz="1500">
              <a:solidFill>
                <a:schemeClr val="dk2"/>
              </a:solidFill>
              <a:highlight>
                <a:schemeClr val="lt1"/>
              </a:highlight>
            </a:endParaRPr>
          </a:p>
          <a:p>
            <a:pPr indent="-323850" lvl="1" marL="914400" rtl="0" algn="just">
              <a:lnSpc>
                <a:spcPct val="150000"/>
              </a:lnSpc>
              <a:spcBef>
                <a:spcPts val="0"/>
              </a:spcBef>
              <a:spcAft>
                <a:spcPts val="0"/>
              </a:spcAft>
              <a:buClr>
                <a:schemeClr val="dk2"/>
              </a:buClr>
              <a:buSzPts val="1500"/>
              <a:buChar char="○"/>
            </a:pPr>
            <a:r>
              <a:rPr lang="en-GB" sz="1500">
                <a:solidFill>
                  <a:schemeClr val="dk2"/>
                </a:solidFill>
                <a:highlight>
                  <a:schemeClr val="lt1"/>
                </a:highlight>
              </a:rPr>
              <a:t>Image processing methods like Enhancement </a:t>
            </a:r>
            <a:r>
              <a:rPr lang="en-GB" sz="1500">
                <a:solidFill>
                  <a:schemeClr val="dk2"/>
                </a:solidFill>
                <a:highlight>
                  <a:schemeClr val="lt1"/>
                </a:highlight>
              </a:rPr>
              <a:t>techniques, Image Segmentation Otsu’s thresholding, Feature extraction (HOG)</a:t>
            </a:r>
            <a:r>
              <a:rPr lang="en-GB" sz="1500">
                <a:solidFill>
                  <a:schemeClr val="dk2"/>
                </a:solidFill>
                <a:highlight>
                  <a:schemeClr val="lt1"/>
                </a:highlight>
              </a:rPr>
              <a:t>, and Canny Edge Detection. </a:t>
            </a:r>
            <a:endParaRPr sz="1500">
              <a:solidFill>
                <a:schemeClr val="dk2"/>
              </a:solidFill>
              <a:highlight>
                <a:schemeClr val="lt1"/>
              </a:highlight>
            </a:endParaRPr>
          </a:p>
          <a:p>
            <a:pPr indent="-323850" lvl="1" marL="914400" rtl="0" algn="just">
              <a:lnSpc>
                <a:spcPct val="150000"/>
              </a:lnSpc>
              <a:spcBef>
                <a:spcPts val="0"/>
              </a:spcBef>
              <a:spcAft>
                <a:spcPts val="0"/>
              </a:spcAft>
              <a:buClr>
                <a:schemeClr val="dk2"/>
              </a:buClr>
              <a:buSzPts val="1500"/>
              <a:buChar char="○"/>
            </a:pPr>
            <a:r>
              <a:rPr lang="en-GB" sz="1500">
                <a:solidFill>
                  <a:schemeClr val="dk2"/>
                </a:solidFill>
                <a:highlight>
                  <a:schemeClr val="lt1"/>
                </a:highlight>
              </a:rPr>
              <a:t>Machine learning models, including Random Forest, SVM and Deep Learning concepts (CNN) and leveraging the pre-trained models (MobileNetV2).</a:t>
            </a:r>
            <a:endParaRPr sz="1500">
              <a:solidFill>
                <a:schemeClr val="accent1"/>
              </a:solidFill>
              <a:latin typeface="Tiro Devanagari Hindi"/>
              <a:ea typeface="Tiro Devanagari Hindi"/>
              <a:cs typeface="Tiro Devanagari Hindi"/>
              <a:sym typeface="Tiro Devanagari Hindi"/>
            </a:endParaRPr>
          </a:p>
          <a:p>
            <a:pPr indent="-323850" lvl="0" marL="457200" rtl="0" algn="just">
              <a:lnSpc>
                <a:spcPct val="150000"/>
              </a:lnSpc>
              <a:spcBef>
                <a:spcPts val="0"/>
              </a:spcBef>
              <a:spcAft>
                <a:spcPts val="0"/>
              </a:spcAft>
              <a:buSzPts val="1500"/>
              <a:buChar char="●"/>
            </a:pPr>
            <a:r>
              <a:rPr b="1" lang="en-GB" sz="1500">
                <a:solidFill>
                  <a:schemeClr val="dk2"/>
                </a:solidFill>
                <a:highlight>
                  <a:schemeClr val="lt1"/>
                </a:highlight>
              </a:rPr>
              <a:t>Challenge:</a:t>
            </a:r>
            <a:r>
              <a:rPr lang="en-GB" sz="1500">
                <a:solidFill>
                  <a:schemeClr val="accent1"/>
                </a:solidFill>
                <a:latin typeface="Tiro Devanagari Hindi"/>
                <a:ea typeface="Tiro Devanagari Hindi"/>
                <a:cs typeface="Tiro Devanagari Hindi"/>
                <a:sym typeface="Tiro Devanagari Hindi"/>
              </a:rPr>
              <a:t> </a:t>
            </a:r>
            <a:r>
              <a:rPr lang="en-GB" sz="1500">
                <a:solidFill>
                  <a:schemeClr val="dk2"/>
                </a:solidFill>
                <a:highlight>
                  <a:schemeClr val="lt1"/>
                </a:highlight>
              </a:rPr>
              <a:t>Tumor images vary in size, texture, and clarity. A robust model is needed to classify correctly.</a:t>
            </a:r>
            <a:endParaRPr sz="1500">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nvSpPr>
        <p:spPr>
          <a:xfrm>
            <a:off x="730450" y="598375"/>
            <a:ext cx="6159600" cy="5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GB" sz="2600" u="none" cap="none" strike="noStrike">
                <a:solidFill>
                  <a:schemeClr val="dk2"/>
                </a:solidFill>
                <a:latin typeface="Raleway"/>
                <a:ea typeface="Raleway"/>
                <a:cs typeface="Raleway"/>
                <a:sym typeface="Raleway"/>
              </a:rPr>
              <a:t>Literature Reviews </a:t>
            </a:r>
            <a:endParaRPr b="1" i="0" sz="2600" u="none" cap="none" strike="noStrike">
              <a:solidFill>
                <a:schemeClr val="dk2"/>
              </a:solidFill>
              <a:latin typeface="Raleway"/>
              <a:ea typeface="Raleway"/>
              <a:cs typeface="Raleway"/>
              <a:sym typeface="Raleway"/>
            </a:endParaRPr>
          </a:p>
        </p:txBody>
      </p:sp>
      <p:sp>
        <p:nvSpPr>
          <p:cNvPr id="212" name="Google Shape;212;p23"/>
          <p:cNvSpPr txBox="1"/>
          <p:nvPr>
            <p:ph idx="1" type="body"/>
          </p:nvPr>
        </p:nvSpPr>
        <p:spPr>
          <a:xfrm>
            <a:off x="624725" y="1484325"/>
            <a:ext cx="7958400" cy="29799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Clr>
                <a:srgbClr val="000000"/>
              </a:buClr>
              <a:buSzPts val="1600"/>
              <a:buFont typeface="Tiro Devanagari Hindi"/>
              <a:buAutoNum type="arabicPeriod"/>
            </a:pPr>
            <a:r>
              <a:rPr lang="en-GB" sz="1600">
                <a:solidFill>
                  <a:srgbClr val="000000"/>
                </a:solidFill>
                <a:latin typeface="Tiro Devanagari Hindi"/>
                <a:ea typeface="Tiro Devanagari Hindi"/>
                <a:cs typeface="Tiro Devanagari Hindi"/>
                <a:sym typeface="Tiro Devanagari Hindi"/>
              </a:rPr>
              <a:t>Breast Cancer Detection and Classification Using Hybrid Feature Selection and DenseXNet Approach (</a:t>
            </a:r>
            <a:r>
              <a:rPr lang="en-GB" sz="1600">
                <a:solidFill>
                  <a:srgbClr val="0000FF"/>
                </a:solidFill>
                <a:latin typeface="Tiro Devanagari Hindi"/>
                <a:ea typeface="Tiro Devanagari Hindi"/>
                <a:cs typeface="Tiro Devanagari Hindi"/>
                <a:sym typeface="Tiro Devanagari Hindi"/>
              </a:rPr>
              <a:t>2023</a:t>
            </a:r>
            <a:r>
              <a:rPr lang="en-GB" sz="1600">
                <a:solidFill>
                  <a:srgbClr val="000000"/>
                </a:solidFill>
                <a:latin typeface="Tiro Devanagari Hindi"/>
                <a:ea typeface="Tiro Devanagari Hindi"/>
                <a:cs typeface="Tiro Devanagari Hindi"/>
                <a:sym typeface="Tiro Devanagari Hindi"/>
              </a:rPr>
              <a:t>)</a:t>
            </a:r>
            <a:endParaRPr sz="1600">
              <a:solidFill>
                <a:srgbClr val="000000"/>
              </a:solidFill>
              <a:latin typeface="Tiro Devanagari Hindi"/>
              <a:ea typeface="Tiro Devanagari Hindi"/>
              <a:cs typeface="Tiro Devanagari Hindi"/>
              <a:sym typeface="Tiro Devanagari Hindi"/>
            </a:endParaRPr>
          </a:p>
          <a:p>
            <a:pPr indent="-330200" lvl="0" marL="457200" rtl="0" algn="just">
              <a:lnSpc>
                <a:spcPct val="115000"/>
              </a:lnSpc>
              <a:spcBef>
                <a:spcPts val="0"/>
              </a:spcBef>
              <a:spcAft>
                <a:spcPts val="0"/>
              </a:spcAft>
              <a:buClr>
                <a:srgbClr val="000000"/>
              </a:buClr>
              <a:buSzPts val="1600"/>
              <a:buFont typeface="Tiro Devanagari Hindi"/>
              <a:buAutoNum type="arabicPeriod"/>
            </a:pPr>
            <a:r>
              <a:rPr lang="en-GB" sz="1600">
                <a:solidFill>
                  <a:srgbClr val="000000"/>
                </a:solidFill>
                <a:latin typeface="Tiro Devanagari Hindi"/>
                <a:ea typeface="Tiro Devanagari Hindi"/>
                <a:cs typeface="Tiro Devanagari Hindi"/>
                <a:sym typeface="Tiro Devanagari Hindi"/>
              </a:rPr>
              <a:t>Brain Tumor Segmentation Based on an Improved U-Net(</a:t>
            </a:r>
            <a:r>
              <a:rPr lang="en-GB" sz="1600">
                <a:solidFill>
                  <a:srgbClr val="0000FF"/>
                </a:solidFill>
                <a:latin typeface="Tiro Devanagari Hindi"/>
                <a:ea typeface="Tiro Devanagari Hindi"/>
                <a:cs typeface="Tiro Devanagari Hindi"/>
                <a:sym typeface="Tiro Devanagari Hindi"/>
              </a:rPr>
              <a:t>2022</a:t>
            </a:r>
            <a:r>
              <a:rPr lang="en-GB" sz="1600">
                <a:solidFill>
                  <a:srgbClr val="000000"/>
                </a:solidFill>
                <a:latin typeface="Tiro Devanagari Hindi"/>
                <a:ea typeface="Tiro Devanagari Hindi"/>
                <a:cs typeface="Tiro Devanagari Hindi"/>
                <a:sym typeface="Tiro Devanagari Hindi"/>
              </a:rPr>
              <a:t>)</a:t>
            </a:r>
            <a:endParaRPr sz="1600">
              <a:solidFill>
                <a:srgbClr val="000000"/>
              </a:solidFill>
              <a:latin typeface="Tiro Devanagari Hindi"/>
              <a:ea typeface="Tiro Devanagari Hindi"/>
              <a:cs typeface="Tiro Devanagari Hindi"/>
              <a:sym typeface="Tiro Devanagari Hindi"/>
            </a:endParaRPr>
          </a:p>
          <a:p>
            <a:pPr indent="-330200" lvl="0" marL="457200" rtl="0" algn="just">
              <a:lnSpc>
                <a:spcPct val="115000"/>
              </a:lnSpc>
              <a:spcBef>
                <a:spcPts val="0"/>
              </a:spcBef>
              <a:spcAft>
                <a:spcPts val="0"/>
              </a:spcAft>
              <a:buClr>
                <a:srgbClr val="000000"/>
              </a:buClr>
              <a:buSzPts val="1600"/>
              <a:buFont typeface="Tiro Devanagari Hindi"/>
              <a:buAutoNum type="arabicPeriod"/>
            </a:pPr>
            <a:r>
              <a:rPr lang="en-GB" sz="1600">
                <a:solidFill>
                  <a:srgbClr val="000000"/>
                </a:solidFill>
                <a:latin typeface="Tiro Devanagari Hindi"/>
                <a:ea typeface="Tiro Devanagari Hindi"/>
                <a:cs typeface="Tiro Devanagari Hindi"/>
                <a:sym typeface="Tiro Devanagari Hindi"/>
              </a:rPr>
              <a:t>Deep Learning Approaches for Brain Tumor Detection(</a:t>
            </a:r>
            <a:r>
              <a:rPr lang="en-GB" sz="1600">
                <a:solidFill>
                  <a:srgbClr val="0000FF"/>
                </a:solidFill>
                <a:latin typeface="Tiro Devanagari Hindi"/>
                <a:ea typeface="Tiro Devanagari Hindi"/>
                <a:cs typeface="Tiro Devanagari Hindi"/>
                <a:sym typeface="Tiro Devanagari Hindi"/>
              </a:rPr>
              <a:t>2021</a:t>
            </a:r>
            <a:r>
              <a:rPr lang="en-GB" sz="1600">
                <a:solidFill>
                  <a:srgbClr val="000000"/>
                </a:solidFill>
                <a:latin typeface="Tiro Devanagari Hindi"/>
                <a:ea typeface="Tiro Devanagari Hindi"/>
                <a:cs typeface="Tiro Devanagari Hindi"/>
                <a:sym typeface="Tiro Devanagari Hindi"/>
              </a:rPr>
              <a:t>)</a:t>
            </a:r>
            <a:endParaRPr sz="1600">
              <a:solidFill>
                <a:srgbClr val="000000"/>
              </a:solidFill>
              <a:latin typeface="Tiro Devanagari Hindi"/>
              <a:ea typeface="Tiro Devanagari Hindi"/>
              <a:cs typeface="Tiro Devanagari Hindi"/>
              <a:sym typeface="Tiro Devanagari Hindi"/>
            </a:endParaRPr>
          </a:p>
          <a:p>
            <a:pPr indent="-330200" lvl="0" marL="457200" rtl="0" algn="just">
              <a:lnSpc>
                <a:spcPct val="115000"/>
              </a:lnSpc>
              <a:spcBef>
                <a:spcPts val="0"/>
              </a:spcBef>
              <a:spcAft>
                <a:spcPts val="0"/>
              </a:spcAft>
              <a:buClr>
                <a:srgbClr val="000000"/>
              </a:buClr>
              <a:buSzPts val="1600"/>
              <a:buFont typeface="Tiro Devanagari Hindi"/>
              <a:buAutoNum type="arabicPeriod"/>
            </a:pPr>
            <a:r>
              <a:rPr lang="en-GB" sz="1600">
                <a:solidFill>
                  <a:srgbClr val="000000"/>
                </a:solidFill>
                <a:latin typeface="Tiro Devanagari Hindi"/>
                <a:ea typeface="Tiro Devanagari Hindi"/>
                <a:cs typeface="Tiro Devanagari Hindi"/>
                <a:sym typeface="Tiro Devanagari Hindi"/>
              </a:rPr>
              <a:t>Comprehensive Review on MRI-Based Tumor Segmentation (</a:t>
            </a:r>
            <a:r>
              <a:rPr lang="en-GB" sz="1600">
                <a:solidFill>
                  <a:srgbClr val="0000FF"/>
                </a:solidFill>
                <a:latin typeface="Tiro Devanagari Hindi"/>
                <a:ea typeface="Tiro Devanagari Hindi"/>
                <a:cs typeface="Tiro Devanagari Hindi"/>
                <a:sym typeface="Tiro Devanagari Hindi"/>
              </a:rPr>
              <a:t>2021</a:t>
            </a:r>
            <a:r>
              <a:rPr lang="en-GB" sz="1600">
                <a:solidFill>
                  <a:srgbClr val="000000"/>
                </a:solidFill>
                <a:latin typeface="Tiro Devanagari Hindi"/>
                <a:ea typeface="Tiro Devanagari Hindi"/>
                <a:cs typeface="Tiro Devanagari Hindi"/>
                <a:sym typeface="Tiro Devanagari Hindi"/>
              </a:rPr>
              <a:t>)</a:t>
            </a:r>
            <a:endParaRPr sz="1600">
              <a:solidFill>
                <a:srgbClr val="000000"/>
              </a:solidFill>
              <a:latin typeface="Tiro Devanagari Hindi"/>
              <a:ea typeface="Tiro Devanagari Hindi"/>
              <a:cs typeface="Tiro Devanagari Hindi"/>
              <a:sym typeface="Tiro Devanagari Hindi"/>
            </a:endParaRPr>
          </a:p>
          <a:p>
            <a:pPr indent="-330200" lvl="0" marL="457200" rtl="0" algn="just">
              <a:lnSpc>
                <a:spcPct val="115000"/>
              </a:lnSpc>
              <a:spcBef>
                <a:spcPts val="0"/>
              </a:spcBef>
              <a:spcAft>
                <a:spcPts val="0"/>
              </a:spcAft>
              <a:buClr>
                <a:srgbClr val="000000"/>
              </a:buClr>
              <a:buSzPts val="1600"/>
              <a:buFont typeface="Tiro Devanagari Hindi"/>
              <a:buAutoNum type="arabicPeriod"/>
            </a:pPr>
            <a:r>
              <a:rPr lang="en-GB" sz="1600">
                <a:solidFill>
                  <a:srgbClr val="000000"/>
                </a:solidFill>
                <a:latin typeface="Tiro Devanagari Hindi"/>
                <a:ea typeface="Tiro Devanagari Hindi"/>
                <a:cs typeface="Tiro Devanagari Hindi"/>
                <a:sym typeface="Tiro Devanagari Hindi"/>
              </a:rPr>
              <a:t>An Early Detection and Segmentation of Brain Tumor Using Neural Networks(</a:t>
            </a:r>
            <a:r>
              <a:rPr lang="en-GB" sz="1600">
                <a:solidFill>
                  <a:srgbClr val="0000FF"/>
                </a:solidFill>
                <a:latin typeface="Tiro Devanagari Hindi"/>
                <a:ea typeface="Tiro Devanagari Hindi"/>
                <a:cs typeface="Tiro Devanagari Hindi"/>
                <a:sym typeface="Tiro Devanagari Hindi"/>
              </a:rPr>
              <a:t>2022</a:t>
            </a:r>
            <a:r>
              <a:rPr lang="en-GB" sz="1600">
                <a:solidFill>
                  <a:srgbClr val="000000"/>
                </a:solidFill>
                <a:latin typeface="Tiro Devanagari Hindi"/>
                <a:ea typeface="Tiro Devanagari Hindi"/>
                <a:cs typeface="Tiro Devanagari Hindi"/>
                <a:sym typeface="Tiro Devanagari Hindi"/>
              </a:rPr>
              <a:t>)</a:t>
            </a:r>
            <a:endParaRPr sz="1600">
              <a:solidFill>
                <a:srgbClr val="000000"/>
              </a:solidFill>
              <a:latin typeface="Tiro Devanagari Hindi"/>
              <a:ea typeface="Tiro Devanagari Hindi"/>
              <a:cs typeface="Tiro Devanagari Hindi"/>
              <a:sym typeface="Tiro Devanagari Hindi"/>
            </a:endParaRPr>
          </a:p>
          <a:p>
            <a:pPr indent="-330200" lvl="0" marL="457200" rtl="0" algn="just">
              <a:lnSpc>
                <a:spcPct val="115000"/>
              </a:lnSpc>
              <a:spcBef>
                <a:spcPts val="0"/>
              </a:spcBef>
              <a:spcAft>
                <a:spcPts val="0"/>
              </a:spcAft>
              <a:buClr>
                <a:srgbClr val="000000"/>
              </a:buClr>
              <a:buSzPts val="1600"/>
              <a:buFont typeface="Tiro Devanagari Hindi"/>
              <a:buAutoNum type="arabicPeriod"/>
            </a:pPr>
            <a:r>
              <a:rPr lang="en-GB" sz="1600">
                <a:solidFill>
                  <a:srgbClr val="000000"/>
                </a:solidFill>
                <a:latin typeface="Tiro Devanagari Hindi"/>
                <a:ea typeface="Tiro Devanagari Hindi"/>
                <a:cs typeface="Tiro Devanagari Hindi"/>
                <a:sym typeface="Tiro Devanagari Hindi"/>
              </a:rPr>
              <a:t>Machine Learning and Deep Learning for Tumor Detection(</a:t>
            </a:r>
            <a:r>
              <a:rPr lang="en-GB" sz="1600">
                <a:solidFill>
                  <a:srgbClr val="0000FF"/>
                </a:solidFill>
                <a:latin typeface="Tiro Devanagari Hindi"/>
                <a:ea typeface="Tiro Devanagari Hindi"/>
                <a:cs typeface="Tiro Devanagari Hindi"/>
                <a:sym typeface="Tiro Devanagari Hindi"/>
              </a:rPr>
              <a:t>2020</a:t>
            </a:r>
            <a:r>
              <a:rPr lang="en-GB" sz="1600">
                <a:solidFill>
                  <a:srgbClr val="000000"/>
                </a:solidFill>
                <a:latin typeface="Tiro Devanagari Hindi"/>
                <a:ea typeface="Tiro Devanagari Hindi"/>
                <a:cs typeface="Tiro Devanagari Hindi"/>
                <a:sym typeface="Tiro Devanagari Hindi"/>
              </a:rPr>
              <a:t>)</a:t>
            </a:r>
            <a:endParaRPr sz="1600">
              <a:solidFill>
                <a:srgbClr val="000000"/>
              </a:solidFill>
              <a:latin typeface="Tiro Devanagari Hindi"/>
              <a:ea typeface="Tiro Devanagari Hindi"/>
              <a:cs typeface="Tiro Devanagari Hindi"/>
              <a:sym typeface="Tiro Devanagari Hindi"/>
            </a:endParaRPr>
          </a:p>
          <a:p>
            <a:pPr indent="-330200" lvl="0" marL="457200" rtl="0" algn="just">
              <a:lnSpc>
                <a:spcPct val="115000"/>
              </a:lnSpc>
              <a:spcBef>
                <a:spcPts val="0"/>
              </a:spcBef>
              <a:spcAft>
                <a:spcPts val="0"/>
              </a:spcAft>
              <a:buClr>
                <a:srgbClr val="000000"/>
              </a:buClr>
              <a:buSzPts val="1600"/>
              <a:buFont typeface="Tiro Devanagari Hindi"/>
              <a:buAutoNum type="arabicPeriod"/>
            </a:pPr>
            <a:r>
              <a:rPr lang="en-GB" sz="1600">
                <a:solidFill>
                  <a:srgbClr val="000000"/>
                </a:solidFill>
                <a:latin typeface="Tiro Devanagari Hindi"/>
                <a:ea typeface="Tiro Devanagari Hindi"/>
                <a:cs typeface="Tiro Devanagari Hindi"/>
                <a:sym typeface="Tiro Devanagari Hindi"/>
              </a:rPr>
              <a:t>Deep Learning Techniques for Tumor Segmentation(</a:t>
            </a:r>
            <a:r>
              <a:rPr lang="en-GB" sz="1600">
                <a:solidFill>
                  <a:srgbClr val="0000FF"/>
                </a:solidFill>
                <a:latin typeface="Tiro Devanagari Hindi"/>
                <a:ea typeface="Tiro Devanagari Hindi"/>
                <a:cs typeface="Tiro Devanagari Hindi"/>
                <a:sym typeface="Tiro Devanagari Hindi"/>
              </a:rPr>
              <a:t>2022</a:t>
            </a:r>
            <a:r>
              <a:rPr lang="en-GB" sz="1600">
                <a:solidFill>
                  <a:srgbClr val="000000"/>
                </a:solidFill>
                <a:latin typeface="Tiro Devanagari Hindi"/>
                <a:ea typeface="Tiro Devanagari Hindi"/>
                <a:cs typeface="Tiro Devanagari Hindi"/>
                <a:sym typeface="Tiro Devanagari Hindi"/>
              </a:rPr>
              <a:t>)</a:t>
            </a:r>
            <a:endParaRPr sz="1600">
              <a:solidFill>
                <a:srgbClr val="000000"/>
              </a:solidFill>
              <a:latin typeface="Tiro Devanagari Hindi"/>
              <a:ea typeface="Tiro Devanagari Hindi"/>
              <a:cs typeface="Tiro Devanagari Hindi"/>
              <a:sym typeface="Tiro Devanagari Hindi"/>
            </a:endParaRPr>
          </a:p>
        </p:txBody>
      </p:sp>
      <p:sp>
        <p:nvSpPr>
          <p:cNvPr id="213" name="Google Shape;213;p23"/>
          <p:cNvSpPr txBox="1"/>
          <p:nvPr/>
        </p:nvSpPr>
        <p:spPr>
          <a:xfrm>
            <a:off x="730450" y="3234700"/>
            <a:ext cx="40749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chemeClr val="dk2"/>
              </a:solidFill>
              <a:latin typeface="Raleway"/>
              <a:ea typeface="Raleway"/>
              <a:cs typeface="Raleway"/>
              <a:sym typeface="Raleway"/>
            </a:endParaRPr>
          </a:p>
        </p:txBody>
      </p:sp>
      <p:sp>
        <p:nvSpPr>
          <p:cNvPr id="214" name="Google Shape;214;p23"/>
          <p:cNvSpPr txBox="1"/>
          <p:nvPr/>
        </p:nvSpPr>
        <p:spPr>
          <a:xfrm>
            <a:off x="1033750" y="3967925"/>
            <a:ext cx="3867000" cy="58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accen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49325" y="486175"/>
            <a:ext cx="8368800" cy="48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Overview of the Publications</a:t>
            </a:r>
            <a:endParaRPr/>
          </a:p>
        </p:txBody>
      </p:sp>
      <p:pic>
        <p:nvPicPr>
          <p:cNvPr id="220" name="Google Shape;220;p24"/>
          <p:cNvPicPr preferRelativeResize="0"/>
          <p:nvPr/>
        </p:nvPicPr>
        <p:blipFill rotWithShape="1">
          <a:blip r:embed="rId3">
            <a:alphaModFix/>
          </a:blip>
          <a:srcRect b="0" l="0" r="0" t="0"/>
          <a:stretch/>
        </p:blipFill>
        <p:spPr>
          <a:xfrm>
            <a:off x="131525" y="1378625"/>
            <a:ext cx="5324225" cy="3358550"/>
          </a:xfrm>
          <a:prstGeom prst="rect">
            <a:avLst/>
          </a:prstGeom>
          <a:noFill/>
          <a:ln cap="flat" cmpd="sng" w="19050">
            <a:solidFill>
              <a:schemeClr val="dk2"/>
            </a:solidFill>
            <a:prstDash val="solid"/>
            <a:round/>
            <a:headEnd len="sm" w="sm" type="none"/>
            <a:tailEnd len="sm" w="sm" type="none"/>
          </a:ln>
        </p:spPr>
      </p:pic>
      <p:sp>
        <p:nvSpPr>
          <p:cNvPr id="221" name="Google Shape;221;p24"/>
          <p:cNvSpPr txBox="1"/>
          <p:nvPr/>
        </p:nvSpPr>
        <p:spPr>
          <a:xfrm>
            <a:off x="5650800" y="897175"/>
            <a:ext cx="3006600" cy="3694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Tiro Devanagari Hindi"/>
                <a:ea typeface="Tiro Devanagari Hindi"/>
                <a:cs typeface="Tiro Devanagari Hindi"/>
                <a:sym typeface="Tiro Devanagari Hindi"/>
              </a:rPr>
              <a:t>The peak in breast cancer research publications around 2019-2020 was driven by advancements in AI, machine learning, and medical imaging, which enhanced detection and classification methods. Global awareness campaigns, increased funding, and interdisciplinary collaboration also contributed to this surge. These years saw an emphasis on early detection and precision medicine to combat breast cancer.</a:t>
            </a:r>
            <a:endParaRPr b="0" i="0" sz="1200" u="none" cap="none" strike="noStrike">
              <a:solidFill>
                <a:srgbClr val="000000"/>
              </a:solidFill>
              <a:latin typeface="Tiro Devanagari Hindi"/>
              <a:ea typeface="Tiro Devanagari Hindi"/>
              <a:cs typeface="Tiro Devanagari Hindi"/>
              <a:sym typeface="Tiro Devanagari Hind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Tiro Devanagari Hindi"/>
              <a:ea typeface="Tiro Devanagari Hindi"/>
              <a:cs typeface="Tiro Devanagari Hindi"/>
              <a:sym typeface="Tiro Devanagari Hindi"/>
            </a:endParaRPr>
          </a:p>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Tiro Devanagari Hindi"/>
                <a:ea typeface="Tiro Devanagari Hindi"/>
                <a:cs typeface="Tiro Devanagari Hindi"/>
                <a:sym typeface="Tiro Devanagari Hindi"/>
              </a:rPr>
              <a:t>COVID-19 Pandemic Impact</a:t>
            </a:r>
            <a:r>
              <a:rPr b="0" i="0" lang="en-GB" sz="1200" u="none" cap="none" strike="noStrike">
                <a:solidFill>
                  <a:srgbClr val="000000"/>
                </a:solidFill>
                <a:latin typeface="Tiro Devanagari Hindi"/>
                <a:ea typeface="Tiro Devanagari Hindi"/>
                <a:cs typeface="Tiro Devanagari Hindi"/>
                <a:sym typeface="Tiro Devanagari Hindi"/>
              </a:rPr>
              <a:t>: Research efforts were redirected toward pandemic-related studies, and lab closures slowed other research fields.</a:t>
            </a:r>
            <a:endParaRPr b="0" i="0" sz="1200" u="none" cap="none" strike="noStrike">
              <a:solidFill>
                <a:srgbClr val="000000"/>
              </a:solidFill>
              <a:latin typeface="Tiro Devanagari Hindi"/>
              <a:ea typeface="Tiro Devanagari Hindi"/>
              <a:cs typeface="Tiro Devanagari Hindi"/>
              <a:sym typeface="Tiro Devanagari Hind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Tiro Devanagari Hindi"/>
              <a:ea typeface="Tiro Devanagari Hindi"/>
              <a:cs typeface="Tiro Devanagari Hindi"/>
              <a:sym typeface="Tiro Devanagari Hindi"/>
            </a:endParaRPr>
          </a:p>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Tiro Devanagari Hindi"/>
                <a:ea typeface="Tiro Devanagari Hindi"/>
                <a:cs typeface="Tiro Devanagari Hindi"/>
                <a:sym typeface="Tiro Devanagari Hindi"/>
              </a:rPr>
              <a:t>Funding Shifts</a:t>
            </a:r>
            <a:r>
              <a:rPr b="0" i="0" lang="en-GB" sz="1200" u="none" cap="none" strike="noStrike">
                <a:solidFill>
                  <a:srgbClr val="000000"/>
                </a:solidFill>
                <a:latin typeface="Tiro Devanagari Hindi"/>
                <a:ea typeface="Tiro Devanagari Hindi"/>
                <a:cs typeface="Tiro Devanagari Hindi"/>
                <a:sym typeface="Tiro Devanagari Hindi"/>
              </a:rPr>
              <a:t>: Resources were reallocated to urgent health crises.</a:t>
            </a:r>
            <a:endParaRPr b="0" i="0" sz="1300" u="none" cap="none" strike="noStrike">
              <a:solidFill>
                <a:srgbClr val="000000"/>
              </a:solidFill>
              <a:latin typeface="Tiro Devanagari Hindi"/>
              <a:ea typeface="Tiro Devanagari Hindi"/>
              <a:cs typeface="Tiro Devanagari Hindi"/>
              <a:sym typeface="Tiro Devanagari Hind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txBox="1"/>
          <p:nvPr/>
        </p:nvSpPr>
        <p:spPr>
          <a:xfrm>
            <a:off x="5826950" y="1049850"/>
            <a:ext cx="3253200" cy="378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Tiro Devanagari Hindi"/>
                <a:ea typeface="Tiro Devanagari Hindi"/>
                <a:cs typeface="Tiro Devanagari Hindi"/>
                <a:sym typeface="Tiro Devanagari Hindi"/>
              </a:rPr>
              <a:t>The chart highlights the most commonly used algorithms in breast cancer research. CNNs (Convolutional Neural Networks) dominate, followed by ANN (Artificial Neural Networks), DNN (Deep Neural Networks), and SVM (Support Vector Machines). </a:t>
            </a:r>
            <a:endParaRPr b="0" i="0" sz="1300" u="none" cap="none" strike="noStrike">
              <a:solidFill>
                <a:srgbClr val="000000"/>
              </a:solidFill>
              <a:latin typeface="Tiro Devanagari Hindi"/>
              <a:ea typeface="Tiro Devanagari Hindi"/>
              <a:cs typeface="Tiro Devanagari Hindi"/>
              <a:sym typeface="Tiro Devanagari Hindi"/>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Tiro Devanagari Hindi"/>
              <a:ea typeface="Tiro Devanagari Hindi"/>
              <a:cs typeface="Tiro Devanagari Hindi"/>
              <a:sym typeface="Tiro Devanagari Hindi"/>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Tiro Devanagari Hindi"/>
                <a:ea typeface="Tiro Devanagari Hindi"/>
                <a:cs typeface="Tiro Devanagari Hindi"/>
                <a:sym typeface="Tiro Devanagari Hindi"/>
              </a:rPr>
              <a:t>CNNs are favored for their ability to process image data effectively. ANN and DNN follow closely due to their flexibility and capacity to handle complex patterns. SVM's use reflects its efficiency in binary classification tasks.</a:t>
            </a:r>
            <a:endParaRPr b="0" i="0" sz="1300" u="none" cap="none" strike="noStrike">
              <a:solidFill>
                <a:srgbClr val="000000"/>
              </a:solidFill>
              <a:latin typeface="Tiro Devanagari Hindi"/>
              <a:ea typeface="Tiro Devanagari Hindi"/>
              <a:cs typeface="Tiro Devanagari Hindi"/>
              <a:sym typeface="Tiro Devanagari Hindi"/>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Tiro Devanagari Hindi"/>
              <a:ea typeface="Tiro Devanagari Hindi"/>
              <a:cs typeface="Tiro Devanagari Hindi"/>
              <a:sym typeface="Tiro Devanagari Hindi"/>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000000"/>
                </a:solidFill>
                <a:latin typeface="Tiro Devanagari Hindi"/>
                <a:ea typeface="Tiro Devanagari Hindi"/>
                <a:cs typeface="Tiro Devanagari Hindi"/>
                <a:sym typeface="Tiro Devanagari Hindi"/>
              </a:rPr>
              <a:t>This trend is driven by advancements in AI, the availability of imaging data, and the need for precise cancer classification.</a:t>
            </a:r>
            <a:endParaRPr b="0" i="0" sz="1300" u="none" cap="none" strike="noStrike">
              <a:solidFill>
                <a:srgbClr val="000000"/>
              </a:solidFill>
              <a:latin typeface="Tiro Devanagari Hindi"/>
              <a:ea typeface="Tiro Devanagari Hindi"/>
              <a:cs typeface="Tiro Devanagari Hindi"/>
              <a:sym typeface="Tiro Devanagari Hindi"/>
            </a:endParaRPr>
          </a:p>
        </p:txBody>
      </p:sp>
      <p:pic>
        <p:nvPicPr>
          <p:cNvPr id="227" name="Google Shape;227;p25"/>
          <p:cNvPicPr preferRelativeResize="0"/>
          <p:nvPr/>
        </p:nvPicPr>
        <p:blipFill rotWithShape="1">
          <a:blip r:embed="rId3">
            <a:alphaModFix/>
          </a:blip>
          <a:srcRect b="0" l="0" r="0" t="0"/>
          <a:stretch/>
        </p:blipFill>
        <p:spPr>
          <a:xfrm>
            <a:off x="128925" y="1420675"/>
            <a:ext cx="5604076" cy="285577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190250" y="403975"/>
            <a:ext cx="8654700" cy="6609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0"/>
              </a:spcBef>
              <a:spcAft>
                <a:spcPts val="0"/>
              </a:spcAft>
              <a:buClr>
                <a:srgbClr val="000000"/>
              </a:buClr>
              <a:buSzPts val="2000"/>
              <a:buFont typeface="Tiro Devanagari Hindi"/>
              <a:buAutoNum type="arabicPeriod"/>
            </a:pPr>
            <a:r>
              <a:rPr lang="en-GB" sz="1700">
                <a:solidFill>
                  <a:srgbClr val="000000"/>
                </a:solidFill>
                <a:latin typeface="Tiro Devanagari Hindi"/>
                <a:ea typeface="Tiro Devanagari Hindi"/>
                <a:cs typeface="Tiro Devanagari Hindi"/>
                <a:sym typeface="Tiro Devanagari Hindi"/>
              </a:rPr>
              <a:t>Breast Cancer Detection and Classification Using Hybrid Feature Selection and DenseXNet Approach(</a:t>
            </a:r>
            <a:r>
              <a:rPr b="0" lang="en-GB" sz="1600">
                <a:solidFill>
                  <a:srgbClr val="0000FF"/>
                </a:solidFill>
                <a:latin typeface="Tiro Devanagari Hindi"/>
                <a:ea typeface="Tiro Devanagari Hindi"/>
                <a:cs typeface="Tiro Devanagari Hindi"/>
                <a:sym typeface="Tiro Devanagari Hindi"/>
              </a:rPr>
              <a:t>2023</a:t>
            </a:r>
            <a:r>
              <a:rPr lang="en-GB" sz="1700">
                <a:solidFill>
                  <a:srgbClr val="000000"/>
                </a:solidFill>
                <a:latin typeface="Tiro Devanagari Hindi"/>
                <a:ea typeface="Tiro Devanagari Hindi"/>
                <a:cs typeface="Tiro Devanagari Hindi"/>
                <a:sym typeface="Tiro Devanagari Hindi"/>
              </a:rPr>
              <a:t>)</a:t>
            </a:r>
            <a:endParaRPr sz="3000">
              <a:latin typeface="Arial"/>
              <a:ea typeface="Arial"/>
              <a:cs typeface="Arial"/>
              <a:sym typeface="Arial"/>
            </a:endParaRPr>
          </a:p>
        </p:txBody>
      </p:sp>
      <p:sp>
        <p:nvSpPr>
          <p:cNvPr id="233" name="Google Shape;233;p26"/>
          <p:cNvSpPr txBox="1"/>
          <p:nvPr>
            <p:ph idx="1" type="body"/>
          </p:nvPr>
        </p:nvSpPr>
        <p:spPr>
          <a:xfrm>
            <a:off x="295925" y="1167275"/>
            <a:ext cx="8725200" cy="386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300"/>
              <a:buNone/>
            </a:pPr>
            <a:r>
              <a:rPr b="1" lang="en-GB" sz="1400">
                <a:solidFill>
                  <a:srgbClr val="000000"/>
                </a:solidFill>
                <a:latin typeface="Tiro Devanagari Hindi"/>
                <a:ea typeface="Tiro Devanagari Hindi"/>
                <a:cs typeface="Tiro Devanagari Hindi"/>
                <a:sym typeface="Tiro Devanagari Hindi"/>
              </a:rPr>
              <a:t>Researchers :</a:t>
            </a:r>
            <a:r>
              <a:rPr lang="en-GB" sz="1400">
                <a:solidFill>
                  <a:srgbClr val="000000"/>
                </a:solidFill>
                <a:latin typeface="Tiro Devanagari Hindi"/>
                <a:ea typeface="Tiro Devanagari Hindi"/>
                <a:cs typeface="Tiro Devanagari Hindi"/>
                <a:sym typeface="Tiro Devanagari Hindi"/>
              </a:rPr>
              <a:t> Mohammed Alshehri, Majmaah University, Saudi Arabia (</a:t>
            </a:r>
            <a:r>
              <a:rPr i="1" lang="en-GB" sz="1400">
                <a:solidFill>
                  <a:srgbClr val="000000"/>
                </a:solidFill>
                <a:latin typeface="Tiro Devanagari Hindi"/>
                <a:ea typeface="Tiro Devanagari Hindi"/>
                <a:cs typeface="Tiro Devanagari Hindi"/>
                <a:sym typeface="Tiro Devanagari Hindi"/>
              </a:rPr>
              <a:t>Published: Nov 2023</a:t>
            </a:r>
            <a:r>
              <a:rPr lang="en-GB" sz="1400">
                <a:solidFill>
                  <a:srgbClr val="000000"/>
                </a:solidFill>
                <a:latin typeface="Tiro Devanagari Hindi"/>
                <a:ea typeface="Tiro Devanagari Hindi"/>
                <a:cs typeface="Tiro Devanagari Hindi"/>
                <a:sym typeface="Tiro Devanagari Hindi"/>
              </a:rPr>
              <a:t>)</a:t>
            </a:r>
            <a:endParaRPr sz="1400">
              <a:solidFill>
                <a:srgbClr val="000000"/>
              </a:solidFill>
              <a:latin typeface="Tiro Devanagari Hindi"/>
              <a:ea typeface="Tiro Devanagari Hindi"/>
              <a:cs typeface="Tiro Devanagari Hindi"/>
              <a:sym typeface="Tiro Devanagari Hindi"/>
            </a:endParaRPr>
          </a:p>
          <a:p>
            <a:pPr indent="-317500" lvl="0" marL="457200" rtl="0" algn="l">
              <a:lnSpc>
                <a:spcPct val="115000"/>
              </a:lnSpc>
              <a:spcBef>
                <a:spcPts val="1200"/>
              </a:spcBef>
              <a:spcAft>
                <a:spcPts val="0"/>
              </a:spcAft>
              <a:buClr>
                <a:srgbClr val="000000"/>
              </a:buClr>
              <a:buSzPts val="1400"/>
              <a:buFont typeface="Arial"/>
              <a:buChar char="●"/>
            </a:pPr>
            <a:r>
              <a:rPr b="1" lang="en-GB" sz="1400">
                <a:solidFill>
                  <a:srgbClr val="000000"/>
                </a:solidFill>
                <a:latin typeface="Tiro Devanagari Hindi"/>
                <a:ea typeface="Tiro Devanagari Hindi"/>
                <a:cs typeface="Tiro Devanagari Hindi"/>
                <a:sym typeface="Tiro Devanagari Hindi"/>
              </a:rPr>
              <a:t>Aim:</a:t>
            </a:r>
            <a:r>
              <a:rPr lang="en-GB" sz="1400">
                <a:solidFill>
                  <a:srgbClr val="000000"/>
                </a:solidFill>
                <a:latin typeface="Tiro Devanagari Hindi"/>
                <a:ea typeface="Tiro Devanagari Hindi"/>
                <a:cs typeface="Tiro Devanagari Hindi"/>
                <a:sym typeface="Tiro Devanagari Hindi"/>
              </a:rPr>
              <a:t> Develop a novel framework for detecting and classifying breast cancer using mammography.</a:t>
            </a:r>
            <a:endParaRPr sz="1400">
              <a:solidFill>
                <a:srgbClr val="000000"/>
              </a:solidFill>
              <a:latin typeface="Tiro Devanagari Hindi"/>
              <a:ea typeface="Tiro Devanagari Hindi"/>
              <a:cs typeface="Tiro Devanagari Hindi"/>
              <a:sym typeface="Tiro Devanagari Hindi"/>
            </a:endParaRPr>
          </a:p>
          <a:p>
            <a:pPr indent="-317500" lvl="0" marL="457200" rtl="0" algn="l">
              <a:lnSpc>
                <a:spcPct val="115000"/>
              </a:lnSpc>
              <a:spcBef>
                <a:spcPts val="0"/>
              </a:spcBef>
              <a:spcAft>
                <a:spcPts val="0"/>
              </a:spcAft>
              <a:buClr>
                <a:srgbClr val="000000"/>
              </a:buClr>
              <a:buSzPts val="1400"/>
              <a:buFont typeface="Arial"/>
              <a:buChar char="●"/>
            </a:pPr>
            <a:r>
              <a:rPr b="1" lang="en-GB" sz="1400">
                <a:solidFill>
                  <a:srgbClr val="000000"/>
                </a:solidFill>
                <a:latin typeface="Tiro Devanagari Hindi"/>
                <a:ea typeface="Tiro Devanagari Hindi"/>
                <a:cs typeface="Tiro Devanagari Hindi"/>
                <a:sym typeface="Tiro Devanagari Hindi"/>
              </a:rPr>
              <a:t>Objective:</a:t>
            </a:r>
            <a:r>
              <a:rPr lang="en-GB" sz="1400">
                <a:solidFill>
                  <a:srgbClr val="000000"/>
                </a:solidFill>
                <a:latin typeface="Tiro Devanagari Hindi"/>
                <a:ea typeface="Tiro Devanagari Hindi"/>
                <a:cs typeface="Tiro Devanagari Hindi"/>
                <a:sym typeface="Tiro Devanagari Hindi"/>
              </a:rPr>
              <a:t> Improve diagnostic accuracy with hybrid feature selection and DenseXtNet architecture.</a:t>
            </a:r>
            <a:endParaRPr sz="1400">
              <a:solidFill>
                <a:srgbClr val="000000"/>
              </a:solidFill>
              <a:latin typeface="Tiro Devanagari Hindi"/>
              <a:ea typeface="Tiro Devanagari Hindi"/>
              <a:cs typeface="Tiro Devanagari Hindi"/>
              <a:sym typeface="Tiro Devanagari Hindi"/>
            </a:endParaRPr>
          </a:p>
          <a:p>
            <a:pPr indent="-317500" lvl="0" marL="457200" rtl="0" algn="l">
              <a:lnSpc>
                <a:spcPct val="115000"/>
              </a:lnSpc>
              <a:spcBef>
                <a:spcPts val="0"/>
              </a:spcBef>
              <a:spcAft>
                <a:spcPts val="0"/>
              </a:spcAft>
              <a:buClr>
                <a:srgbClr val="000000"/>
              </a:buClr>
              <a:buSzPts val="1400"/>
              <a:buFont typeface="Tiro Devanagari Hindi"/>
              <a:buChar char="●"/>
            </a:pPr>
            <a:r>
              <a:rPr b="1" lang="en-GB" sz="1400">
                <a:solidFill>
                  <a:srgbClr val="000000"/>
                </a:solidFill>
                <a:latin typeface="Tiro Devanagari Hindi"/>
                <a:ea typeface="Tiro Devanagari Hindi"/>
                <a:cs typeface="Tiro Devanagari Hindi"/>
                <a:sym typeface="Tiro Devanagari Hindi"/>
              </a:rPr>
              <a:t>Methodology:</a:t>
            </a:r>
            <a:endParaRPr b="1" sz="1400">
              <a:solidFill>
                <a:srgbClr val="000000"/>
              </a:solidFill>
              <a:latin typeface="Tiro Devanagari Hindi"/>
              <a:ea typeface="Tiro Devanagari Hindi"/>
              <a:cs typeface="Tiro Devanagari Hindi"/>
              <a:sym typeface="Tiro Devanagari Hindi"/>
            </a:endParaRPr>
          </a:p>
          <a:p>
            <a:pPr indent="-317500" lvl="1" marL="914400" rtl="0" algn="l">
              <a:lnSpc>
                <a:spcPct val="115000"/>
              </a:lnSpc>
              <a:spcBef>
                <a:spcPts val="0"/>
              </a:spcBef>
              <a:spcAft>
                <a:spcPts val="0"/>
              </a:spcAft>
              <a:buClr>
                <a:srgbClr val="000000"/>
              </a:buClr>
              <a:buSzPts val="1400"/>
              <a:buFont typeface="Arial"/>
              <a:buChar char="○"/>
            </a:pPr>
            <a:r>
              <a:rPr b="1" lang="en-GB" sz="1400">
                <a:solidFill>
                  <a:srgbClr val="000000"/>
                </a:solidFill>
                <a:latin typeface="Tiro Devanagari Hindi"/>
                <a:ea typeface="Tiro Devanagari Hindi"/>
                <a:cs typeface="Tiro Devanagari Hindi"/>
                <a:sym typeface="Tiro Devanagari Hindi"/>
              </a:rPr>
              <a:t>Preprocessing:</a:t>
            </a:r>
            <a:r>
              <a:rPr lang="en-GB" sz="1400">
                <a:solidFill>
                  <a:srgbClr val="000000"/>
                </a:solidFill>
                <a:latin typeface="Tiro Devanagari Hindi"/>
                <a:ea typeface="Tiro Devanagari Hindi"/>
                <a:cs typeface="Tiro Devanagari Hindi"/>
                <a:sym typeface="Tiro Devanagari Hindi"/>
              </a:rPr>
              <a:t> Noise reduction (adaptive filtering, histogram equalization).</a:t>
            </a:r>
            <a:endParaRPr sz="1400">
              <a:solidFill>
                <a:srgbClr val="000000"/>
              </a:solidFill>
              <a:latin typeface="Tiro Devanagari Hindi"/>
              <a:ea typeface="Tiro Devanagari Hindi"/>
              <a:cs typeface="Tiro Devanagari Hindi"/>
              <a:sym typeface="Tiro Devanagari Hindi"/>
            </a:endParaRPr>
          </a:p>
          <a:p>
            <a:pPr indent="-317500" lvl="1" marL="914400" rtl="0" algn="l">
              <a:lnSpc>
                <a:spcPct val="115000"/>
              </a:lnSpc>
              <a:spcBef>
                <a:spcPts val="0"/>
              </a:spcBef>
              <a:spcAft>
                <a:spcPts val="0"/>
              </a:spcAft>
              <a:buClr>
                <a:srgbClr val="000000"/>
              </a:buClr>
              <a:buSzPts val="1400"/>
              <a:buFont typeface="Arial"/>
              <a:buChar char="○"/>
            </a:pPr>
            <a:r>
              <a:rPr b="1" lang="en-GB" sz="1400">
                <a:solidFill>
                  <a:srgbClr val="000000"/>
                </a:solidFill>
                <a:latin typeface="Tiro Devanagari Hindi"/>
                <a:ea typeface="Tiro Devanagari Hindi"/>
                <a:cs typeface="Tiro Devanagari Hindi"/>
                <a:sym typeface="Tiro Devanagari Hindi"/>
              </a:rPr>
              <a:t>Feature Extraction:</a:t>
            </a:r>
            <a:r>
              <a:rPr lang="en-GB" sz="1400">
                <a:solidFill>
                  <a:srgbClr val="000000"/>
                </a:solidFill>
                <a:latin typeface="Tiro Devanagari Hindi"/>
                <a:ea typeface="Tiro Devanagari Hindi"/>
                <a:cs typeface="Tiro Devanagari Hindi"/>
                <a:sym typeface="Tiro Devanagari Hindi"/>
              </a:rPr>
              <a:t> Haralick features, Gabor filters, VGG16 deep features.</a:t>
            </a:r>
            <a:endParaRPr sz="1400">
              <a:solidFill>
                <a:srgbClr val="000000"/>
              </a:solidFill>
              <a:latin typeface="Tiro Devanagari Hindi"/>
              <a:ea typeface="Tiro Devanagari Hindi"/>
              <a:cs typeface="Tiro Devanagari Hindi"/>
              <a:sym typeface="Tiro Devanagari Hindi"/>
            </a:endParaRPr>
          </a:p>
          <a:p>
            <a:pPr indent="-317500" lvl="1" marL="914400" rtl="0" algn="l">
              <a:lnSpc>
                <a:spcPct val="115000"/>
              </a:lnSpc>
              <a:spcBef>
                <a:spcPts val="0"/>
              </a:spcBef>
              <a:spcAft>
                <a:spcPts val="0"/>
              </a:spcAft>
              <a:buClr>
                <a:srgbClr val="000000"/>
              </a:buClr>
              <a:buSzPts val="1400"/>
              <a:buFont typeface="Arial"/>
              <a:buChar char="○"/>
            </a:pPr>
            <a:r>
              <a:rPr b="1" lang="en-GB" sz="1400">
                <a:solidFill>
                  <a:srgbClr val="000000"/>
                </a:solidFill>
                <a:latin typeface="Tiro Devanagari Hindi"/>
                <a:ea typeface="Tiro Devanagari Hindi"/>
                <a:cs typeface="Tiro Devanagari Hindi"/>
                <a:sym typeface="Tiro Devanagari Hindi"/>
              </a:rPr>
              <a:t>Data Augmentation:</a:t>
            </a:r>
            <a:r>
              <a:rPr lang="en-GB" sz="1400">
                <a:solidFill>
                  <a:srgbClr val="000000"/>
                </a:solidFill>
                <a:latin typeface="Tiro Devanagari Hindi"/>
                <a:ea typeface="Tiro Devanagari Hindi"/>
                <a:cs typeface="Tiro Devanagari Hindi"/>
                <a:sym typeface="Tiro Devanagari Hindi"/>
              </a:rPr>
              <a:t> CycleGANs for dataset variability.</a:t>
            </a:r>
            <a:endParaRPr sz="1400">
              <a:solidFill>
                <a:srgbClr val="000000"/>
              </a:solidFill>
              <a:latin typeface="Tiro Devanagari Hindi"/>
              <a:ea typeface="Tiro Devanagari Hindi"/>
              <a:cs typeface="Tiro Devanagari Hindi"/>
              <a:sym typeface="Tiro Devanagari Hindi"/>
            </a:endParaRPr>
          </a:p>
          <a:p>
            <a:pPr indent="-317500" lvl="1" marL="914400" rtl="0" algn="l">
              <a:lnSpc>
                <a:spcPct val="115000"/>
              </a:lnSpc>
              <a:spcBef>
                <a:spcPts val="0"/>
              </a:spcBef>
              <a:spcAft>
                <a:spcPts val="0"/>
              </a:spcAft>
              <a:buClr>
                <a:srgbClr val="000000"/>
              </a:buClr>
              <a:buSzPts val="1400"/>
              <a:buFont typeface="Arial"/>
              <a:buChar char="○"/>
            </a:pPr>
            <a:r>
              <a:rPr b="1" lang="en-GB" sz="1400">
                <a:solidFill>
                  <a:srgbClr val="000000"/>
                </a:solidFill>
                <a:latin typeface="Tiro Devanagari Hindi"/>
                <a:ea typeface="Tiro Devanagari Hindi"/>
                <a:cs typeface="Tiro Devanagari Hindi"/>
                <a:sym typeface="Tiro Devanagari Hindi"/>
              </a:rPr>
              <a:t>Feature Selection:</a:t>
            </a:r>
            <a:r>
              <a:rPr lang="en-GB" sz="1400">
                <a:solidFill>
                  <a:srgbClr val="000000"/>
                </a:solidFill>
                <a:latin typeface="Tiro Devanagari Hindi"/>
                <a:ea typeface="Tiro Devanagari Hindi"/>
                <a:cs typeface="Tiro Devanagari Hindi"/>
                <a:sym typeface="Tiro Devanagari Hindi"/>
              </a:rPr>
              <a:t> HRDSO (Hybrid Red Deer + Sparrow Optimization).</a:t>
            </a:r>
            <a:endParaRPr sz="1400">
              <a:solidFill>
                <a:srgbClr val="000000"/>
              </a:solidFill>
              <a:latin typeface="Tiro Devanagari Hindi"/>
              <a:ea typeface="Tiro Devanagari Hindi"/>
              <a:cs typeface="Tiro Devanagari Hindi"/>
              <a:sym typeface="Tiro Devanagari Hindi"/>
            </a:endParaRPr>
          </a:p>
          <a:p>
            <a:pPr indent="-317500" lvl="1" marL="914400" rtl="0" algn="l">
              <a:lnSpc>
                <a:spcPct val="115000"/>
              </a:lnSpc>
              <a:spcBef>
                <a:spcPts val="0"/>
              </a:spcBef>
              <a:spcAft>
                <a:spcPts val="0"/>
              </a:spcAft>
              <a:buClr>
                <a:srgbClr val="000000"/>
              </a:buClr>
              <a:buSzPts val="1400"/>
              <a:buFont typeface="Arial"/>
              <a:buChar char="○"/>
            </a:pPr>
            <a:r>
              <a:rPr b="1" lang="en-GB" sz="1400">
                <a:solidFill>
                  <a:srgbClr val="000000"/>
                </a:solidFill>
                <a:latin typeface="Tiro Devanagari Hindi"/>
                <a:ea typeface="Tiro Devanagari Hindi"/>
                <a:cs typeface="Tiro Devanagari Hindi"/>
                <a:sym typeface="Tiro Devanagari Hindi"/>
              </a:rPr>
              <a:t>Model:</a:t>
            </a:r>
            <a:r>
              <a:rPr lang="en-GB" sz="1400">
                <a:solidFill>
                  <a:srgbClr val="000000"/>
                </a:solidFill>
                <a:latin typeface="Tiro Devanagari Hindi"/>
                <a:ea typeface="Tiro Devanagari Hindi"/>
                <a:cs typeface="Tiro Devanagari Hindi"/>
                <a:sym typeface="Tiro Devanagari Hindi"/>
              </a:rPr>
              <a:t> DenseXtNet (DenseNet + optimized ResNeXt).</a:t>
            </a:r>
            <a:endParaRPr sz="1400">
              <a:solidFill>
                <a:srgbClr val="000000"/>
              </a:solidFill>
              <a:latin typeface="Tiro Devanagari Hindi"/>
              <a:ea typeface="Tiro Devanagari Hindi"/>
              <a:cs typeface="Tiro Devanagari Hindi"/>
              <a:sym typeface="Tiro Devanagari Hindi"/>
            </a:endParaRPr>
          </a:p>
          <a:p>
            <a:pPr indent="-317500" lvl="0" marL="457200" rtl="0" algn="l">
              <a:lnSpc>
                <a:spcPct val="115000"/>
              </a:lnSpc>
              <a:spcBef>
                <a:spcPts val="0"/>
              </a:spcBef>
              <a:spcAft>
                <a:spcPts val="0"/>
              </a:spcAft>
              <a:buClr>
                <a:srgbClr val="000000"/>
              </a:buClr>
              <a:buSzPts val="1400"/>
              <a:buFont typeface="Arial"/>
              <a:buChar char="●"/>
            </a:pPr>
            <a:r>
              <a:rPr b="1" lang="en-GB" sz="1400">
                <a:solidFill>
                  <a:srgbClr val="000000"/>
                </a:solidFill>
                <a:latin typeface="Tiro Devanagari Hindi"/>
                <a:ea typeface="Tiro Devanagari Hindi"/>
                <a:cs typeface="Tiro Devanagari Hindi"/>
                <a:sym typeface="Tiro Devanagari Hindi"/>
              </a:rPr>
              <a:t>Outcome:</a:t>
            </a:r>
            <a:r>
              <a:rPr lang="en-GB" sz="1400">
                <a:solidFill>
                  <a:srgbClr val="000000"/>
                </a:solidFill>
                <a:latin typeface="Tiro Devanagari Hindi"/>
                <a:ea typeface="Tiro Devanagari Hindi"/>
                <a:cs typeface="Tiro Devanagari Hindi"/>
                <a:sym typeface="Tiro Devanagari Hindi"/>
              </a:rPr>
              <a:t> Achieved 97.58% accuracy; robust performance in distinguishing benign/malignant tumors.</a:t>
            </a:r>
            <a:endParaRPr sz="1400">
              <a:solidFill>
                <a:srgbClr val="000000"/>
              </a:solidFill>
              <a:latin typeface="Tiro Devanagari Hindi"/>
              <a:ea typeface="Tiro Devanagari Hindi"/>
              <a:cs typeface="Tiro Devanagari Hindi"/>
              <a:sym typeface="Tiro Devanagari Hindi"/>
            </a:endParaRPr>
          </a:p>
          <a:p>
            <a:pPr indent="0" lvl="0" marL="0" rtl="0" algn="just">
              <a:lnSpc>
                <a:spcPct val="115000"/>
              </a:lnSpc>
              <a:spcBef>
                <a:spcPts val="1200"/>
              </a:spcBef>
              <a:spcAft>
                <a:spcPts val="1600"/>
              </a:spcAft>
              <a:buSzPts val="1300"/>
              <a:buNone/>
            </a:pPr>
            <a:r>
              <a:rPr lang="en-GB" sz="1600">
                <a:solidFill>
                  <a:schemeClr val="dk2"/>
                </a:solidFill>
                <a:latin typeface="Tiro Devanagari Hindi"/>
                <a:ea typeface="Tiro Devanagari Hindi"/>
                <a:cs typeface="Tiro Devanagari Hindi"/>
                <a:sym typeface="Tiro Devanagari Hindi"/>
              </a:rPr>
              <a:t>In the next slide , there are few images for the same giving some idea of the work done.</a:t>
            </a:r>
            <a:endParaRPr sz="1600">
              <a:solidFill>
                <a:schemeClr val="dk2"/>
              </a:solidFill>
              <a:latin typeface="Tiro Devanagari Hindi"/>
              <a:ea typeface="Tiro Devanagari Hindi"/>
              <a:cs typeface="Tiro Devanagari Hindi"/>
              <a:sym typeface="Tiro Devanagari Hindi"/>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